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045C8E-D222-459F-8C02-745FB96EE4E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/>
  </p:normalViewPr>
  <p:slideViewPr>
    <p:cSldViewPr snapToGrid="0">
      <p:cViewPr>
        <p:scale>
          <a:sx n="100" d="100"/>
          <a:sy n="100" d="100"/>
        </p:scale>
        <p:origin x="-2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Robotic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Friday September 29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4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 the registration for the competition is limited to the first 50 teams</a:t>
            </a:r>
          </a:p>
          <a:p>
            <a:r>
              <a:rPr lang="en-US" dirty="0" smtClean="0"/>
              <a:t>We were unable to register this year, but that means next year we could be very competitive </a:t>
            </a:r>
          </a:p>
          <a:p>
            <a:r>
              <a:rPr lang="en-US" dirty="0" smtClean="0"/>
              <a:t>Realistically if we get a working, autonomous robot this year I will consider our project a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4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heavy emphasis on SE</a:t>
            </a:r>
          </a:p>
          <a:p>
            <a:r>
              <a:rPr lang="en-US" dirty="0" smtClean="0"/>
              <a:t>Throughout the year we will be working on a SE paper</a:t>
            </a:r>
          </a:p>
          <a:p>
            <a:r>
              <a:rPr lang="en-US" dirty="0" smtClean="0"/>
              <a:t>This will be good practice for next year, and will give next year’s team a starting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6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previous team’s designs / SE papers</a:t>
            </a:r>
          </a:p>
          <a:p>
            <a:r>
              <a:rPr lang="en-US" dirty="0" smtClean="0"/>
              <a:t>Research avenues for building a robot</a:t>
            </a:r>
          </a:p>
          <a:p>
            <a:r>
              <a:rPr lang="en-US" dirty="0" smtClean="0"/>
              <a:t>Research the properties of BP-1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2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Robotic Mining?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discoveries by NASA missions to Mars </a:t>
            </a:r>
            <a:r>
              <a:rPr lang="en-US" dirty="0" smtClean="0"/>
              <a:t>have </a:t>
            </a:r>
            <a:r>
              <a:rPr lang="en-US" dirty="0"/>
              <a:t>found large amounts of water in the form of water ice </a:t>
            </a:r>
            <a:r>
              <a:rPr lang="en-US" dirty="0" smtClean="0"/>
              <a:t>at </a:t>
            </a:r>
            <a:r>
              <a:rPr lang="en-US" dirty="0"/>
              <a:t>the higher latitudes and also hydrated </a:t>
            </a:r>
            <a:r>
              <a:rPr lang="en-US" dirty="0" smtClean="0"/>
              <a:t>minerals </a:t>
            </a:r>
            <a:r>
              <a:rPr lang="en-US" dirty="0"/>
              <a:t>globally on </a:t>
            </a:r>
            <a:r>
              <a:rPr lang="en-US" dirty="0" smtClean="0"/>
              <a:t>Mars</a:t>
            </a:r>
            <a:endParaRPr lang="en-US" dirty="0"/>
          </a:p>
          <a:p>
            <a:r>
              <a:rPr lang="en-US" dirty="0"/>
              <a:t>Capturing this </a:t>
            </a:r>
            <a:r>
              <a:rPr lang="en-US" dirty="0" smtClean="0"/>
              <a:t>water </a:t>
            </a:r>
            <a:r>
              <a:rPr lang="en-US" dirty="0"/>
              <a:t>is the key </a:t>
            </a:r>
            <a:r>
              <a:rPr lang="en-US" dirty="0" smtClean="0"/>
              <a:t>to allow humans </a:t>
            </a:r>
            <a:r>
              <a:rPr lang="en-US" dirty="0"/>
              <a:t>to “live off the land”</a:t>
            </a:r>
          </a:p>
          <a:p>
            <a:r>
              <a:rPr lang="en-US" dirty="0"/>
              <a:t>The </a:t>
            </a:r>
            <a:r>
              <a:rPr lang="en-US" dirty="0" smtClean="0"/>
              <a:t>minerals </a:t>
            </a:r>
            <a:r>
              <a:rPr lang="en-US" dirty="0"/>
              <a:t>and soil </a:t>
            </a:r>
            <a:r>
              <a:rPr lang="en-US" dirty="0" smtClean="0"/>
              <a:t>are </a:t>
            </a:r>
            <a:r>
              <a:rPr lang="en-US" dirty="0"/>
              <a:t>typically in the form of </a:t>
            </a:r>
            <a:r>
              <a:rPr lang="en-US" dirty="0" smtClean="0"/>
              <a:t>crushed </a:t>
            </a:r>
            <a:r>
              <a:rPr lang="en-US" dirty="0"/>
              <a:t>and </a:t>
            </a:r>
            <a:r>
              <a:rPr lang="en-US" dirty="0" smtClean="0"/>
              <a:t>weathered </a:t>
            </a:r>
            <a:r>
              <a:rPr lang="en-US" dirty="0"/>
              <a:t>rock </a:t>
            </a:r>
            <a:r>
              <a:rPr lang="en-US" dirty="0" smtClean="0"/>
              <a:t>called </a:t>
            </a:r>
            <a:r>
              <a:rPr lang="en-US" dirty="0"/>
              <a:t>“regolith”, which must </a:t>
            </a:r>
            <a:r>
              <a:rPr lang="en-US" dirty="0" smtClean="0"/>
              <a:t>be </a:t>
            </a:r>
            <a:r>
              <a:rPr lang="en-US" dirty="0"/>
              <a:t>removed to get to the water </a:t>
            </a:r>
            <a:r>
              <a:rPr lang="en-US" dirty="0" smtClean="0"/>
              <a:t>ice </a:t>
            </a:r>
            <a:r>
              <a:rPr lang="en-US" dirty="0"/>
              <a:t>below.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9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Robotic Mining?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competition is for </a:t>
            </a:r>
            <a:r>
              <a:rPr lang="en-US" dirty="0" smtClean="0"/>
              <a:t>university-level </a:t>
            </a:r>
            <a:r>
              <a:rPr lang="en-US" dirty="0"/>
              <a:t>students to design and build a mining robot that can traverse the </a:t>
            </a:r>
            <a:r>
              <a:rPr lang="en-US" dirty="0" smtClean="0"/>
              <a:t>challenging </a:t>
            </a:r>
            <a:r>
              <a:rPr lang="en-US" dirty="0"/>
              <a:t>simulated </a:t>
            </a:r>
            <a:r>
              <a:rPr lang="en-US" dirty="0" smtClean="0"/>
              <a:t>chaotic off-world terrain</a:t>
            </a:r>
            <a:endParaRPr lang="en-US" dirty="0"/>
          </a:p>
          <a:p>
            <a:r>
              <a:rPr lang="en-US" dirty="0"/>
              <a:t>The mining robot must then </a:t>
            </a:r>
            <a:r>
              <a:rPr lang="en-US" dirty="0" smtClean="0"/>
              <a:t>excavate the </a:t>
            </a:r>
            <a:r>
              <a:rPr lang="en-US" dirty="0"/>
              <a:t>ice simulant </a:t>
            </a:r>
            <a:r>
              <a:rPr lang="en-US" dirty="0" smtClean="0"/>
              <a:t>(</a:t>
            </a:r>
            <a:r>
              <a:rPr lang="en-US" dirty="0"/>
              <a:t>gravel) and return the excavated mass for </a:t>
            </a:r>
            <a:r>
              <a:rPr lang="en-US" dirty="0" smtClean="0"/>
              <a:t>deposit </a:t>
            </a:r>
            <a:r>
              <a:rPr lang="en-US" dirty="0"/>
              <a:t>into the collector bin to simulate an </a:t>
            </a:r>
            <a:r>
              <a:rPr lang="en-US" dirty="0"/>
              <a:t>off-world mining mission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1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abrasive characteristics of the </a:t>
            </a:r>
            <a:r>
              <a:rPr lang="en-US" dirty="0" smtClean="0"/>
              <a:t>regolith simulant</a:t>
            </a:r>
          </a:p>
          <a:p>
            <a:r>
              <a:rPr lang="en-US" dirty="0" smtClean="0"/>
              <a:t>The </a:t>
            </a:r>
            <a:r>
              <a:rPr lang="en-US" dirty="0"/>
              <a:t>weight </a:t>
            </a:r>
            <a:r>
              <a:rPr lang="en-US" dirty="0" smtClean="0"/>
              <a:t>and size </a:t>
            </a:r>
            <a:r>
              <a:rPr lang="en-US" dirty="0"/>
              <a:t>limitations of the </a:t>
            </a:r>
            <a:r>
              <a:rPr lang="en-US" dirty="0" smtClean="0"/>
              <a:t>mining robot </a:t>
            </a:r>
          </a:p>
          <a:p>
            <a:r>
              <a:rPr lang="en-US" dirty="0" smtClean="0"/>
              <a:t>The </a:t>
            </a:r>
            <a:r>
              <a:rPr lang="en-US" dirty="0"/>
              <a:t>ability </a:t>
            </a:r>
            <a:r>
              <a:rPr lang="en-US" dirty="0" smtClean="0"/>
              <a:t>to tele-operate </a:t>
            </a:r>
            <a:r>
              <a:rPr lang="en-US" dirty="0"/>
              <a:t>it from a </a:t>
            </a:r>
            <a:r>
              <a:rPr lang="en-US" dirty="0" smtClean="0"/>
              <a:t>remote </a:t>
            </a:r>
            <a:r>
              <a:rPr lang="en-US" dirty="0"/>
              <a:t>Mission Control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Dust </a:t>
            </a:r>
            <a:r>
              <a:rPr lang="en-US" dirty="0"/>
              <a:t>tolerance and dust projection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Vehicle mass</a:t>
            </a:r>
          </a:p>
          <a:p>
            <a:r>
              <a:rPr lang="en-US" dirty="0"/>
              <a:t>Energy/power requirements </a:t>
            </a:r>
          </a:p>
          <a:p>
            <a:r>
              <a:rPr lang="en-US" dirty="0"/>
              <a:t>Autonomy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630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Robotic Mining Competition Three Lines of Business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Technology </a:t>
            </a:r>
            <a:r>
              <a:rPr lang="en-US" dirty="0" smtClean="0"/>
              <a:t>-Technology </a:t>
            </a:r>
            <a:r>
              <a:rPr lang="en-US" dirty="0"/>
              <a:t>Drives </a:t>
            </a:r>
            <a:r>
              <a:rPr lang="en-US" dirty="0" smtClean="0"/>
              <a:t>Exploration. We </a:t>
            </a:r>
            <a:r>
              <a:rPr lang="en-US" dirty="0"/>
              <a:t>develop, test and fly transformative </a:t>
            </a:r>
            <a:r>
              <a:rPr lang="en-US" dirty="0" smtClean="0"/>
              <a:t>capabilities </a:t>
            </a:r>
            <a:r>
              <a:rPr lang="en-US" dirty="0"/>
              <a:t>and cutting edge exploration technologies. Our technology development provides the </a:t>
            </a:r>
            <a:r>
              <a:rPr lang="en-US" dirty="0" smtClean="0"/>
              <a:t>onramp </a:t>
            </a:r>
            <a:r>
              <a:rPr lang="en-US" dirty="0"/>
              <a:t>for new ideas, maturing them from early stage through flight and giving wings to the </a:t>
            </a:r>
            <a:r>
              <a:rPr lang="en-US" dirty="0" smtClean="0"/>
              <a:t>innovation </a:t>
            </a:r>
            <a:r>
              <a:rPr lang="en-US" dirty="0"/>
              <a:t>economy. </a:t>
            </a:r>
          </a:p>
          <a:p>
            <a:r>
              <a:rPr lang="en-US" dirty="0" smtClean="0"/>
              <a:t>Mars -We </a:t>
            </a:r>
            <a:r>
              <a:rPr lang="en-US" dirty="0"/>
              <a:t>are on a journey to </a:t>
            </a:r>
            <a:r>
              <a:rPr lang="en-US" dirty="0" smtClean="0"/>
              <a:t>Mars. Today </a:t>
            </a:r>
            <a:r>
              <a:rPr lang="en-US" dirty="0"/>
              <a:t>our robotic scientific explorers are blazing the trail. </a:t>
            </a:r>
            <a:r>
              <a:rPr lang="en-US" dirty="0" smtClean="0"/>
              <a:t>Together</a:t>
            </a:r>
            <a:r>
              <a:rPr lang="en-US" dirty="0"/>
              <a:t>, humans and robotics will pioneer the next giant leap in exploration. </a:t>
            </a:r>
            <a:endParaRPr lang="en-US" dirty="0" smtClean="0"/>
          </a:p>
          <a:p>
            <a:r>
              <a:rPr lang="en-US" dirty="0" smtClean="0"/>
              <a:t>Solar </a:t>
            </a:r>
            <a:r>
              <a:rPr lang="en-US" dirty="0"/>
              <a:t>System and Beyond NASA </a:t>
            </a:r>
            <a:r>
              <a:rPr lang="en-US" dirty="0" smtClean="0"/>
              <a:t>-We're </a:t>
            </a:r>
            <a:r>
              <a:rPr lang="en-US" dirty="0"/>
              <a:t>Out </a:t>
            </a:r>
            <a:r>
              <a:rPr lang="en-US" dirty="0" smtClean="0"/>
              <a:t>There. NASA's </a:t>
            </a:r>
            <a:r>
              <a:rPr lang="en-US" dirty="0"/>
              <a:t>exploration spans the universe. </a:t>
            </a:r>
            <a:r>
              <a:rPr lang="en-US" dirty="0" smtClean="0"/>
              <a:t>Observing </a:t>
            </a:r>
            <a:r>
              <a:rPr lang="en-US" dirty="0"/>
              <a:t>the sun and its effects on Earth. Delving deep into our solar system. Looking beyond </a:t>
            </a:r>
            <a:r>
              <a:rPr lang="en-US" dirty="0" smtClean="0"/>
              <a:t>to </a:t>
            </a:r>
            <a:r>
              <a:rPr lang="en-US" dirty="0"/>
              <a:t>worlds around other stars. Probing the mysterious structures and origins of our universe. </a:t>
            </a:r>
            <a:r>
              <a:rPr lang="en-US" dirty="0" smtClean="0"/>
              <a:t>Everywhere </a:t>
            </a:r>
            <a:r>
              <a:rPr lang="en-US" dirty="0"/>
              <a:t>imaginable, NASA </a:t>
            </a:r>
            <a:r>
              <a:rPr lang="en-US" dirty="0" smtClean="0"/>
              <a:t>is </a:t>
            </a:r>
            <a:r>
              <a:rPr lang="en-US" dirty="0"/>
              <a:t>out there.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9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Arena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334" r="1032" b="2252"/>
          <a:stretch/>
        </p:blipFill>
        <p:spPr>
          <a:xfrm>
            <a:off x="2656682" y="1725216"/>
            <a:ext cx="6878637" cy="4560316"/>
          </a:xfrm>
        </p:spPr>
      </p:pic>
    </p:spTree>
    <p:extLst>
      <p:ext uri="{BB962C8B-B14F-4D97-AF65-F5344CB8AC3E}">
        <p14:creationId xmlns:p14="http://schemas.microsoft.com/office/powerpoint/2010/main" val="264492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layer is around 30 cm deep of BP-1 regolith simulant</a:t>
            </a:r>
          </a:p>
          <a:p>
            <a:r>
              <a:rPr lang="en-US" dirty="0" smtClean="0"/>
              <a:t>In the mining area there is 30 cm of gravel (icy regolith simulant) under the BP-1</a:t>
            </a:r>
          </a:p>
          <a:p>
            <a:r>
              <a:rPr lang="en-US" dirty="0" smtClean="0"/>
              <a:t>The goal is to collect as much gravel as possible within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3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1 kg of gravel must be mined</a:t>
            </a:r>
          </a:p>
          <a:p>
            <a:pPr lvl="1"/>
            <a:r>
              <a:rPr lang="en-US" dirty="0" smtClean="0"/>
              <a:t>If the minimum amount of gravel is not mined, then the total score for that attempt is 0</a:t>
            </a:r>
          </a:p>
          <a:p>
            <a:pPr lvl="1"/>
            <a:r>
              <a:rPr lang="en-US" dirty="0" smtClean="0"/>
              <a:t>For each additional kilogram of gravel mined, the team earns 15 points</a:t>
            </a:r>
          </a:p>
          <a:p>
            <a:r>
              <a:rPr lang="en-US" dirty="0" smtClean="0"/>
              <a:t>The maximum mass of the robot is 80 kg</a:t>
            </a:r>
          </a:p>
          <a:p>
            <a:pPr lvl="1"/>
            <a:r>
              <a:rPr lang="en-US" dirty="0" smtClean="0"/>
              <a:t>Also for each kilogram of mass, the team loses 8 points</a:t>
            </a:r>
          </a:p>
          <a:p>
            <a:r>
              <a:rPr lang="en-US" dirty="0" smtClean="0"/>
              <a:t>The starting dimensions of the robot are 1.5 m X 0.75 m X 0.75 m</a:t>
            </a:r>
          </a:p>
          <a:p>
            <a:pPr lvl="1"/>
            <a:r>
              <a:rPr lang="en-US" dirty="0" smtClean="0"/>
              <a:t>The robot may expand but the height must not exceed 1.5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team will lose 1 point for each 50 kb/s of average data used</a:t>
            </a:r>
          </a:p>
          <a:p>
            <a:pPr lvl="1"/>
            <a:r>
              <a:rPr lang="en-US" dirty="0" smtClean="0"/>
              <a:t>Each team will lose 200 kb/s of data for each situational awareness camera used</a:t>
            </a:r>
          </a:p>
          <a:p>
            <a:r>
              <a:rPr lang="en-US" dirty="0" smtClean="0"/>
              <a:t>The team will lose 1 point for each w-h of energy consumed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mining robot </a:t>
            </a:r>
            <a:r>
              <a:rPr lang="en-US" dirty="0" smtClean="0"/>
              <a:t>cannot employ </a:t>
            </a:r>
            <a:r>
              <a:rPr lang="en-US" dirty="0"/>
              <a:t>any fundamental physical processes, gases, fluids or consumables that would not work in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Martian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The team can earn points for dust-tolerant design, dust-free operation, and autonomous operation</a:t>
            </a:r>
          </a:p>
          <a:p>
            <a:r>
              <a:rPr lang="en-US" dirty="0" smtClean="0"/>
              <a:t>The team earns 1000 points for passing the safety inspection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5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129</TotalTime>
  <Words>662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Robotic Mining</vt:lpstr>
      <vt:lpstr>What is Robotic Mining?</vt:lpstr>
      <vt:lpstr>What is Robotic Mining?</vt:lpstr>
      <vt:lpstr>Complexities</vt:lpstr>
      <vt:lpstr>The Robotic Mining Competition Three Lines of Business Focus</vt:lpstr>
      <vt:lpstr>Arena</vt:lpstr>
      <vt:lpstr>Arena</vt:lpstr>
      <vt:lpstr>Requirements</vt:lpstr>
      <vt:lpstr>Requirements</vt:lpstr>
      <vt:lpstr>Competition</vt:lpstr>
      <vt:lpstr>System Engineering</vt:lpstr>
      <vt:lpstr>Tasks for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Mining</dc:title>
  <dc:creator>Ben Thompson</dc:creator>
  <cp:lastModifiedBy>Ben Thompson</cp:lastModifiedBy>
  <cp:revision>10</cp:revision>
  <dcterms:created xsi:type="dcterms:W3CDTF">2017-09-28T22:15:32Z</dcterms:created>
  <dcterms:modified xsi:type="dcterms:W3CDTF">2017-09-29T00:24:52Z</dcterms:modified>
</cp:coreProperties>
</file>