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43"/>
  </p:notesMasterIdLst>
  <p:handoutMasterIdLst>
    <p:handoutMasterId r:id="rId44"/>
  </p:handoutMasterIdLst>
  <p:sldIdLst>
    <p:sldId id="257" r:id="rId2"/>
    <p:sldId id="269" r:id="rId3"/>
    <p:sldId id="1475" r:id="rId4"/>
    <p:sldId id="1462" r:id="rId5"/>
    <p:sldId id="266" r:id="rId6"/>
    <p:sldId id="1464" r:id="rId7"/>
    <p:sldId id="1460" r:id="rId8"/>
    <p:sldId id="261" r:id="rId9"/>
    <p:sldId id="262" r:id="rId10"/>
    <p:sldId id="793" r:id="rId11"/>
    <p:sldId id="794" r:id="rId12"/>
    <p:sldId id="291" r:id="rId13"/>
    <p:sldId id="1472" r:id="rId14"/>
    <p:sldId id="1473" r:id="rId15"/>
    <p:sldId id="1474" r:id="rId16"/>
    <p:sldId id="1461" r:id="rId17"/>
    <p:sldId id="834" r:id="rId18"/>
    <p:sldId id="1101" r:id="rId19"/>
    <p:sldId id="1370" r:id="rId20"/>
    <p:sldId id="1371" r:id="rId21"/>
    <p:sldId id="800" r:id="rId22"/>
    <p:sldId id="1373" r:id="rId23"/>
    <p:sldId id="1453" r:id="rId24"/>
    <p:sldId id="1446" r:id="rId25"/>
    <p:sldId id="1387" r:id="rId26"/>
    <p:sldId id="1380" r:id="rId27"/>
    <p:sldId id="814" r:id="rId28"/>
    <p:sldId id="1374" r:id="rId29"/>
    <p:sldId id="270" r:id="rId30"/>
    <p:sldId id="274" r:id="rId31"/>
    <p:sldId id="281" r:id="rId32"/>
    <p:sldId id="1469" r:id="rId33"/>
    <p:sldId id="1470" r:id="rId34"/>
    <p:sldId id="1467" r:id="rId35"/>
    <p:sldId id="268" r:id="rId36"/>
    <p:sldId id="1471" r:id="rId37"/>
    <p:sldId id="1465" r:id="rId38"/>
    <p:sldId id="1466" r:id="rId39"/>
    <p:sldId id="1468" r:id="rId40"/>
    <p:sldId id="1476" r:id="rId41"/>
    <p:sldId id="145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4" autoAdjust="0"/>
    <p:restoredTop sz="94291" autoAdjust="0"/>
  </p:normalViewPr>
  <p:slideViewPr>
    <p:cSldViewPr snapToGrid="0" snapToObjects="1" showGuides="1">
      <p:cViewPr varScale="1">
        <p:scale>
          <a:sx n="82" d="100"/>
          <a:sy n="82" d="100"/>
        </p:scale>
        <p:origin x="919" y="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804E92-CA11-1945-81D4-E58D007E263A}" type="datetimeFigureOut">
              <a:rPr lang="en-US" smtClean="0"/>
              <a:t>11/15/2022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29C98-0828-8E40-8130-BCF0AA018188}" type="slidenum">
              <a:rPr lang="en-US" smtClean="0"/>
              <a:t>‹#›</a:t>
            </a:fld>
            <a:endParaRPr lang="en-US"/>
          </a:p>
        </p:txBody>
      </p:sp>
    </p:spTree>
    <p:extLst>
      <p:ext uri="{BB962C8B-B14F-4D97-AF65-F5344CB8AC3E}">
        <p14:creationId xmlns:p14="http://schemas.microsoft.com/office/powerpoint/2010/main" val="286835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59A4A-A756-F44A-9569-5E03825CE6DF}"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B9A51-2FDD-AE4A-8A15-962D38C0B5E9}" type="slidenum">
              <a:rPr lang="en-US" smtClean="0"/>
              <a:t>‹#›</a:t>
            </a:fld>
            <a:endParaRPr lang="en-US"/>
          </a:p>
        </p:txBody>
      </p:sp>
    </p:spTree>
    <p:extLst>
      <p:ext uri="{BB962C8B-B14F-4D97-AF65-F5344CB8AC3E}">
        <p14:creationId xmlns:p14="http://schemas.microsoft.com/office/powerpoint/2010/main" val="3433658378"/>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ED3E0A-9063-1043-A0C4-ADCA9241B46A}" type="datetime1">
              <a:rPr lang="en-SG" smtClean="0"/>
              <a:pPr/>
              <a:t>15/11/2022</a:t>
            </a:fld>
            <a:endParaRPr lang="en-US" dirty="0"/>
          </a:p>
        </p:txBody>
      </p:sp>
      <p:sp>
        <p:nvSpPr>
          <p:cNvPr id="5" name="Footer Placeholder 4"/>
          <p:cNvSpPr>
            <a:spLocks noGrp="1"/>
          </p:cNvSpPr>
          <p:nvPr>
            <p:ph type="ftr" sz="quarter" idx="11"/>
          </p:nvPr>
        </p:nvSpPr>
        <p:spPr/>
        <p:txBody>
          <a:bodyPr/>
          <a:lstStyle/>
          <a:p>
            <a:r>
              <a:rPr lang="en-US"/>
              <a:t>Co-confidential</a:t>
            </a:r>
            <a:endParaRPr lang="en-US" dirty="0"/>
          </a:p>
        </p:txBody>
      </p:sp>
      <p:sp>
        <p:nvSpPr>
          <p:cNvPr id="6" name="Slide Number Placeholder 5"/>
          <p:cNvSpPr>
            <a:spLocks noGrp="1"/>
          </p:cNvSpPr>
          <p:nvPr>
            <p:ph type="sldNum" sz="quarter" idx="12"/>
          </p:nvPr>
        </p:nvSpPr>
        <p:spPr/>
        <p:txBody>
          <a:bodyPr/>
          <a:lstStyle/>
          <a:p>
            <a:fld id="{FC766537-94F2-A24E-B020-2BCDC9CD5735}" type="slidenum">
              <a:rPr lang="en-US" smtClean="0"/>
              <a:pPr/>
              <a:t>‹#›</a:t>
            </a:fld>
            <a:endParaRPr lang="en-US" dirty="0"/>
          </a:p>
        </p:txBody>
      </p:sp>
    </p:spTree>
    <p:extLst>
      <p:ext uri="{BB962C8B-B14F-4D97-AF65-F5344CB8AC3E}">
        <p14:creationId xmlns:p14="http://schemas.microsoft.com/office/powerpoint/2010/main" val="245534624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11/15/2022</a:t>
            </a:fld>
            <a:endParaRPr lang="en-US" dirty="0"/>
          </a:p>
        </p:txBody>
      </p:sp>
      <p:sp>
        <p:nvSpPr>
          <p:cNvPr id="5" name="Footer Placeholder 4"/>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6" name="Slide Number Placeholder 5"/>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7" name="Picture 6">
            <a:extLst>
              <a:ext uri="{FF2B5EF4-FFF2-40B4-BE49-F238E27FC236}">
                <a16:creationId xmlns:a16="http://schemas.microsoft.com/office/drawing/2014/main" id="{84968D36-6EB4-457D-B08C-29D7F82531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3566295" cy="6864000"/>
          </a:xfrm>
          <a:prstGeom prst="rect">
            <a:avLst/>
          </a:prstGeom>
        </p:spPr>
      </p:pic>
      <p:pic>
        <p:nvPicPr>
          <p:cNvPr id="8" name="Picture 7">
            <a:extLst>
              <a:ext uri="{FF2B5EF4-FFF2-40B4-BE49-F238E27FC236}">
                <a16:creationId xmlns:a16="http://schemas.microsoft.com/office/drawing/2014/main" id="{AF1444E2-B577-4FD5-A9A3-37E1D287AB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3803928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11/15/2022</a:t>
            </a:fld>
            <a:endParaRPr lang="en-US" dirty="0"/>
          </a:p>
        </p:txBody>
      </p:sp>
      <p:sp>
        <p:nvSpPr>
          <p:cNvPr id="5" name="Footer Placeholder 4"/>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6" name="Slide Number Placeholder 5"/>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7" name="Picture 6">
            <a:extLst>
              <a:ext uri="{FF2B5EF4-FFF2-40B4-BE49-F238E27FC236}">
                <a16:creationId xmlns:a16="http://schemas.microsoft.com/office/drawing/2014/main" id="{8D7D00B2-545D-4F08-92C8-CC026A015B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8" name="Picture 7">
            <a:extLst>
              <a:ext uri="{FF2B5EF4-FFF2-40B4-BE49-F238E27FC236}">
                <a16:creationId xmlns:a16="http://schemas.microsoft.com/office/drawing/2014/main" id="{397F7682-DCA4-4E02-8D54-18977B7E64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199273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B107A-A34B-F94B-B1EF-4F42A29426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34" y="-10200"/>
            <a:ext cx="12228267" cy="6878400"/>
          </a:xfrm>
          <a:prstGeom prst="rect">
            <a:avLst/>
          </a:prstGeom>
        </p:spPr>
      </p:pic>
      <p:sp>
        <p:nvSpPr>
          <p:cNvPr id="11" name="Title 1">
            <a:extLst>
              <a:ext uri="{FF2B5EF4-FFF2-40B4-BE49-F238E27FC236}">
                <a16:creationId xmlns:a16="http://schemas.microsoft.com/office/drawing/2014/main" id="{DDCA171C-3AF8-E04D-9603-FAE229A4792B}"/>
              </a:ext>
            </a:extLst>
          </p:cNvPr>
          <p:cNvSpPr>
            <a:spLocks noGrp="1"/>
          </p:cNvSpPr>
          <p:nvPr>
            <p:ph type="ctrTitle" hasCustomPrompt="1"/>
          </p:nvPr>
        </p:nvSpPr>
        <p:spPr>
          <a:xfrm>
            <a:off x="838201" y="1122363"/>
            <a:ext cx="5942743" cy="2387600"/>
          </a:xfrm>
        </p:spPr>
        <p:txBody>
          <a:bodyPr anchor="b">
            <a:normAutofit/>
          </a:bodyPr>
          <a:lstStyle>
            <a:lvl1pPr algn="l">
              <a:defRPr sz="7200" b="1" i="0">
                <a:solidFill>
                  <a:schemeClr val="tx1"/>
                </a:solidFill>
                <a:latin typeface="Arial" panose="020B0604020202020204" pitchFamily="34" charset="0"/>
                <a:cs typeface="Arial" panose="020B0604020202020204" pitchFamily="34" charset="0"/>
              </a:defRPr>
            </a:lvl1pPr>
          </a:lstStyle>
          <a:p>
            <a:r>
              <a:rPr lang="en-US" dirty="0"/>
              <a:t>Presentation Title here</a:t>
            </a:r>
          </a:p>
        </p:txBody>
      </p:sp>
      <p:sp>
        <p:nvSpPr>
          <p:cNvPr id="12" name="Subtitle 2">
            <a:extLst>
              <a:ext uri="{FF2B5EF4-FFF2-40B4-BE49-F238E27FC236}">
                <a16:creationId xmlns:a16="http://schemas.microsoft.com/office/drawing/2014/main" id="{00877529-2135-7E4A-937B-F8A40FD5A25F}"/>
              </a:ext>
            </a:extLst>
          </p:cNvPr>
          <p:cNvSpPr>
            <a:spLocks noGrp="1"/>
          </p:cNvSpPr>
          <p:nvPr>
            <p:ph type="subTitle" idx="1" hasCustomPrompt="1"/>
          </p:nvPr>
        </p:nvSpPr>
        <p:spPr>
          <a:xfrm>
            <a:off x="838201" y="3602037"/>
            <a:ext cx="5718387" cy="1655763"/>
          </a:xfrm>
        </p:spPr>
        <p:txBody>
          <a:bodyPr>
            <a:normAutofit/>
          </a:bodyPr>
          <a:lstStyle>
            <a:lvl1pPr marL="0" indent="0" algn="l">
              <a:buNone/>
              <a:defRPr sz="2667">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Date here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025" y="300841"/>
            <a:ext cx="4206111" cy="1674303"/>
          </a:xfrm>
          <a:prstGeom prst="rect">
            <a:avLst/>
          </a:prstGeom>
        </p:spPr>
      </p:pic>
      <p:sp>
        <p:nvSpPr>
          <p:cNvPr id="9" name="Footer Placeholder 3">
            <a:extLst>
              <a:ext uri="{FF2B5EF4-FFF2-40B4-BE49-F238E27FC236}">
                <a16:creationId xmlns:a16="http://schemas.microsoft.com/office/drawing/2014/main" id="{C8A8A87F-F006-4C97-81C0-DEE6DCD679AA}"/>
              </a:ext>
            </a:extLst>
          </p:cNvPr>
          <p:cNvSpPr txBox="1">
            <a:spLocks/>
          </p:cNvSpPr>
          <p:nvPr userDrawn="1"/>
        </p:nvSpPr>
        <p:spPr>
          <a:xfrm>
            <a:off x="258487" y="6182819"/>
            <a:ext cx="3551084" cy="365125"/>
          </a:xfrm>
          <a:prstGeom prst="rect">
            <a:avLst/>
          </a:prstGeom>
        </p:spPr>
        <p:txBody>
          <a:bodyPr vert="horz" lIns="121920" tIns="60960" rIns="121920" bIns="60960" rtlCol="0" anchor="ctr"/>
          <a:lstStyle>
            <a:defPPr>
              <a:defRPr lang="en-US"/>
            </a:defPPr>
            <a:lvl1pPr marL="0" algn="ct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r>
              <a:rPr lang="en-US" sz="1333" dirty="0">
                <a:solidFill>
                  <a:schemeClr val="bg1"/>
                </a:solidFill>
                <a:latin typeface="Arial" panose="020B0604020202020204" pitchFamily="34" charset="0"/>
                <a:cs typeface="Arial" panose="020B0604020202020204" pitchFamily="34" charset="0"/>
              </a:rPr>
              <a:t>Middle River Aerostructure Systems</a:t>
            </a:r>
          </a:p>
        </p:txBody>
      </p:sp>
      <p:sp>
        <p:nvSpPr>
          <p:cNvPr id="10" name="Rectangle 9">
            <a:extLst>
              <a:ext uri="{FF2B5EF4-FFF2-40B4-BE49-F238E27FC236}">
                <a16:creationId xmlns:a16="http://schemas.microsoft.com/office/drawing/2014/main" id="{8191F265-EF24-4B12-AC2F-F1782069518F}"/>
              </a:ext>
            </a:extLst>
          </p:cNvPr>
          <p:cNvSpPr/>
          <p:nvPr userDrawn="1"/>
        </p:nvSpPr>
        <p:spPr>
          <a:xfrm>
            <a:off x="3972232" y="6219650"/>
            <a:ext cx="8101781" cy="297454"/>
          </a:xfrm>
          <a:prstGeom prst="rect">
            <a:avLst/>
          </a:prstGeom>
        </p:spPr>
        <p:txBody>
          <a:bodyPr wrap="square">
            <a:spAutoFit/>
          </a:bodyPr>
          <a:lstStyle/>
          <a:p>
            <a:pPr algn="r"/>
            <a:r>
              <a:rPr lang="en-US" sz="1333" dirty="0">
                <a:solidFill>
                  <a:schemeClr val="bg1"/>
                </a:solidFill>
                <a:latin typeface="Arial" panose="020B0604020202020204" pitchFamily="34" charset="0"/>
                <a:cs typeface="Arial" panose="020B0604020202020204" pitchFamily="34" charset="0"/>
              </a:rPr>
              <a:t>MRA Systems, LLC proprietary and confidential information. Not to be copied, disclosed or reproduced.</a:t>
            </a:r>
          </a:p>
        </p:txBody>
      </p:sp>
    </p:spTree>
    <p:extLst>
      <p:ext uri="{BB962C8B-B14F-4D97-AF65-F5344CB8AC3E}">
        <p14:creationId xmlns:p14="http://schemas.microsoft.com/office/powerpoint/2010/main" val="1550374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sp>
        <p:nvSpPr>
          <p:cNvPr id="2" name="Title 1">
            <a:extLst>
              <a:ext uri="{FF2B5EF4-FFF2-40B4-BE49-F238E27FC236}">
                <a16:creationId xmlns:a16="http://schemas.microsoft.com/office/drawing/2014/main" id="{D51B0806-9BB4-BB4D-99B1-EB47F6A430DC}"/>
              </a:ext>
            </a:extLst>
          </p:cNvPr>
          <p:cNvSpPr>
            <a:spLocks noGrp="1"/>
          </p:cNvSpPr>
          <p:nvPr>
            <p:ph type="title"/>
          </p:nvPr>
        </p:nvSpPr>
        <p:spPr>
          <a:xfrm>
            <a:off x="361245" y="365125"/>
            <a:ext cx="10992556" cy="1325563"/>
          </a:xfrm>
        </p:spPr>
        <p:txBody>
          <a:bodyPr anchor="t">
            <a:normAutofit/>
          </a:bodyPr>
          <a:lstStyle>
            <a:lvl1pPr>
              <a:defRPr sz="5333" b="1" i="0">
                <a:latin typeface="Arial" panose="020B0604020202020204" pitchFamily="34" charset="0"/>
                <a:cs typeface="Arial"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94738" y="6003263"/>
            <a:ext cx="8794025"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5"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
        <p:nvSpPr>
          <p:cNvPr id="7" name="Text Placeholder 6">
            <a:extLst>
              <a:ext uri="{FF2B5EF4-FFF2-40B4-BE49-F238E27FC236}">
                <a16:creationId xmlns:a16="http://schemas.microsoft.com/office/drawing/2014/main" id="{2BD10B20-3266-A448-B998-EC0CD3235D7E}"/>
              </a:ext>
            </a:extLst>
          </p:cNvPr>
          <p:cNvSpPr>
            <a:spLocks noGrp="1"/>
          </p:cNvSpPr>
          <p:nvPr>
            <p:ph type="body" sz="quarter" idx="13"/>
          </p:nvPr>
        </p:nvSpPr>
        <p:spPr>
          <a:xfrm>
            <a:off x="361245" y="1869220"/>
            <a:ext cx="10992556" cy="3955513"/>
          </a:xfrm>
        </p:spPr>
        <p:txBody>
          <a:bodyPr anchor="t">
            <a:normAutofit/>
          </a:bodyPr>
          <a:lstStyle>
            <a:lvl1pPr>
              <a:buClr>
                <a:srgbClr val="FF0000"/>
              </a:buClr>
              <a:defRPr sz="2667" b="0" i="0">
                <a:latin typeface="Arial" panose="020B0604020202020204" pitchFamily="34" charset="0"/>
                <a:cs typeface="Arial" panose="020B0604020202020204" pitchFamily="34" charset="0"/>
              </a:defRPr>
            </a:lvl1pPr>
            <a:lvl2pPr>
              <a:buClr>
                <a:srgbClr val="FF0000"/>
              </a:buClr>
              <a:defRPr sz="2400" b="0" i="0">
                <a:latin typeface="Arial" panose="020B0604020202020204" pitchFamily="34" charset="0"/>
                <a:cs typeface="Arial" panose="020B0604020202020204" pitchFamily="34" charset="0"/>
              </a:defRPr>
            </a:lvl2pPr>
            <a:lvl3pPr>
              <a:buClr>
                <a:srgbClr val="FF0000"/>
              </a:buClr>
              <a:defRPr sz="2133" b="0" i="0">
                <a:latin typeface="Arial" panose="020B0604020202020204" pitchFamily="34" charset="0"/>
                <a:cs typeface="Arial" panose="020B0604020202020204" pitchFamily="34" charset="0"/>
              </a:defRPr>
            </a:lvl3pPr>
            <a:lvl4pPr>
              <a:buClr>
                <a:srgbClr val="FF0000"/>
              </a:buClr>
              <a:defRPr sz="1867" b="0" i="0">
                <a:latin typeface="Arial" panose="020B0604020202020204" pitchFamily="34" charset="0"/>
                <a:cs typeface="Arial" panose="020B0604020202020204" pitchFamily="34" charset="0"/>
              </a:defRPr>
            </a:lvl4pPr>
            <a:lvl5pPr>
              <a:buClr>
                <a:srgbClr val="FF0000"/>
              </a:buClr>
              <a:defRPr sz="1600" b="0"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4025521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B107A-A34B-F94B-B1EF-4F42A29426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867" y="-7800"/>
            <a:ext cx="12219733" cy="6873600"/>
          </a:xfrm>
          <a:prstGeom prst="rect">
            <a:avLst/>
          </a:prstGeom>
        </p:spPr>
      </p:pic>
      <p:sp>
        <p:nvSpPr>
          <p:cNvPr id="6" name="Title 1">
            <a:extLst>
              <a:ext uri="{FF2B5EF4-FFF2-40B4-BE49-F238E27FC236}">
                <a16:creationId xmlns:a16="http://schemas.microsoft.com/office/drawing/2014/main" id="{80FC30F6-F32C-654B-B38F-4B43599A5E0D}"/>
              </a:ext>
            </a:extLst>
          </p:cNvPr>
          <p:cNvSpPr>
            <a:spLocks noGrp="1"/>
          </p:cNvSpPr>
          <p:nvPr>
            <p:ph type="ctrTitle" hasCustomPrompt="1"/>
          </p:nvPr>
        </p:nvSpPr>
        <p:spPr>
          <a:xfrm>
            <a:off x="838201" y="1122363"/>
            <a:ext cx="5718387" cy="2387600"/>
          </a:xfrm>
        </p:spPr>
        <p:txBody>
          <a:bodyPr anchor="b">
            <a:normAutofit/>
          </a:bodyPr>
          <a:lstStyle>
            <a:lvl1pPr algn="l">
              <a:defRPr sz="5333" b="1" i="0">
                <a:solidFill>
                  <a:schemeClr val="tx1"/>
                </a:solidFill>
                <a:latin typeface="Arial" panose="020B0604020202020204" pitchFamily="34" charset="0"/>
                <a:cs typeface="Arial" panose="020B0604020202020204" pitchFamily="34" charset="0"/>
              </a:defRPr>
            </a:lvl1pPr>
          </a:lstStyle>
          <a:p>
            <a:r>
              <a:rPr lang="en-US" dirty="0"/>
              <a:t>Divider Title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6023" y="5454903"/>
            <a:ext cx="3718567" cy="1480229"/>
          </a:xfrm>
          <a:prstGeom prst="rect">
            <a:avLst/>
          </a:prstGeom>
        </p:spPr>
      </p:pic>
      <p:sp>
        <p:nvSpPr>
          <p:cNvPr id="10" name="Footer Placeholder 3">
            <a:extLst>
              <a:ext uri="{FF2B5EF4-FFF2-40B4-BE49-F238E27FC236}">
                <a16:creationId xmlns:a16="http://schemas.microsoft.com/office/drawing/2014/main" id="{C50EF6D4-A7D7-4700-A277-80D5532D54EA}"/>
              </a:ext>
            </a:extLst>
          </p:cNvPr>
          <p:cNvSpPr txBox="1">
            <a:spLocks/>
          </p:cNvSpPr>
          <p:nvPr userDrawn="1"/>
        </p:nvSpPr>
        <p:spPr>
          <a:xfrm>
            <a:off x="258487" y="6195017"/>
            <a:ext cx="8407011" cy="635480"/>
          </a:xfrm>
          <a:prstGeom prst="rect">
            <a:avLst/>
          </a:prstGeom>
        </p:spPr>
        <p:txBody>
          <a:bodyPr vert="horz" lIns="121920" tIns="60960" rIns="121920" bIns="60960" rtlCol="0" anchor="ctr"/>
          <a:lstStyle>
            <a:defPPr>
              <a:defRPr lang="en-US"/>
            </a:defPPr>
            <a:lvl1pPr marL="0" algn="ct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spcBef>
                <a:spcPts val="800"/>
              </a:spcBef>
            </a:pPr>
            <a:r>
              <a:rPr lang="en-US" sz="1333" dirty="0">
                <a:solidFill>
                  <a:schemeClr val="bg1"/>
                </a:solidFill>
                <a:latin typeface="Arial" panose="020B0604020202020204" pitchFamily="34" charset="0"/>
                <a:cs typeface="Arial" panose="020B0604020202020204" pitchFamily="34" charset="0"/>
              </a:rPr>
              <a:t>Middle River Aerostructure Systems</a:t>
            </a:r>
          </a:p>
          <a:p>
            <a:pPr marL="0" marR="0" lvl="0" indent="0" algn="l" defTabSz="914354" rtl="0" eaLnBrk="1" fontAlgn="auto" latinLnBrk="0" hangingPunct="1">
              <a:lnSpc>
                <a:spcPct val="100000"/>
              </a:lnSpc>
              <a:spcBef>
                <a:spcPts val="800"/>
              </a:spcBef>
              <a:spcAft>
                <a:spcPts val="0"/>
              </a:spcAft>
              <a:buClrTx/>
              <a:buSzTx/>
              <a:buFontTx/>
              <a:buNone/>
              <a:tabLst/>
              <a:defRPr/>
            </a:pPr>
            <a:r>
              <a:rPr lang="en-US" sz="1333" dirty="0">
                <a:solidFill>
                  <a:schemeClr val="bg1"/>
                </a:solidFill>
                <a:latin typeface="Arial" panose="020B0604020202020204" pitchFamily="34" charset="0"/>
                <a:cs typeface="Arial" panose="020B0604020202020204" pitchFamily="34" charset="0"/>
              </a:rPr>
              <a:t>MRA Systems, LLC proprietary and confidential information. Not to be copied, disclosed or reproduced.</a:t>
            </a:r>
          </a:p>
        </p:txBody>
      </p:sp>
    </p:spTree>
    <p:extLst>
      <p:ext uri="{BB962C8B-B14F-4D97-AF65-F5344CB8AC3E}">
        <p14:creationId xmlns:p14="http://schemas.microsoft.com/office/powerpoint/2010/main" val="888521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
        <p:nvSpPr>
          <p:cNvPr id="2" name="Title 1"/>
          <p:cNvSpPr>
            <a:spLocks noGrp="1"/>
          </p:cNvSpPr>
          <p:nvPr>
            <p:ph type="title"/>
          </p:nvPr>
        </p:nvSpPr>
        <p:spPr/>
        <p:txBody>
          <a:bodyPr vert="horz" lIns="91440" tIns="45720" rIns="91440" bIns="45720" rtlCol="0" anchor="t">
            <a:normAutofit/>
          </a:bodyPr>
          <a:lstStyle>
            <a:lvl1pPr>
              <a:defRPr lang="en-GB" sz="5333" b="1" i="0">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9" name="Footer Placeholder 3">
            <a:extLst>
              <a:ext uri="{FF2B5EF4-FFF2-40B4-BE49-F238E27FC236}">
                <a16:creationId xmlns:a16="http://schemas.microsoft.com/office/drawing/2014/main" id="{CAAA4C1C-062C-44FF-B1EE-36E5A198CA87}"/>
              </a:ext>
            </a:extLst>
          </p:cNvPr>
          <p:cNvSpPr>
            <a:spLocks noGrp="1"/>
          </p:cNvSpPr>
          <p:nvPr>
            <p:ph type="ftr" sz="quarter" idx="11"/>
          </p:nvPr>
        </p:nvSpPr>
        <p:spPr>
          <a:xfrm>
            <a:off x="794738" y="6003263"/>
            <a:ext cx="8761831"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10" name="Slide Number Placeholder 4">
            <a:extLst>
              <a:ext uri="{FF2B5EF4-FFF2-40B4-BE49-F238E27FC236}">
                <a16:creationId xmlns:a16="http://schemas.microsoft.com/office/drawing/2014/main" id="{F66B929C-E23E-429E-BDF1-A8CA9FF66EFC}"/>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Tree>
    <p:extLst>
      <p:ext uri="{BB962C8B-B14F-4D97-AF65-F5344CB8AC3E}">
        <p14:creationId xmlns:p14="http://schemas.microsoft.com/office/powerpoint/2010/main" val="70599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
        <p:nvSpPr>
          <p:cNvPr id="2" name="Title 1"/>
          <p:cNvSpPr>
            <a:spLocks noGrp="1"/>
          </p:cNvSpPr>
          <p:nvPr>
            <p:ph type="title"/>
          </p:nvPr>
        </p:nvSpPr>
        <p:spPr/>
        <p:txBody>
          <a:bodyPr>
            <a:normAutofit/>
          </a:bodyPr>
          <a:lstStyle>
            <a:lvl1pPr>
              <a:defRPr sz="5333"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9"/>
          </a:xfrm>
        </p:spPr>
        <p:txBody>
          <a:bodyPr vert="horz" lIns="91440" tIns="45720" rIns="91440" bIns="45720" rtlCol="0" anchor="t">
            <a:normAutofit/>
          </a:bodyPr>
          <a:lstStyle>
            <a:lvl1pPr>
              <a:defRPr lang="en-US" sz="3467" b="0" i="0" dirty="0" smtClean="0">
                <a:latin typeface="Arial" panose="020B0604020202020204" pitchFamily="34" charset="0"/>
                <a:cs typeface="Arial" panose="020B0604020202020204" pitchFamily="34" charset="0"/>
              </a:defRPr>
            </a:lvl1pPr>
            <a:lvl2pPr>
              <a:defRPr lang="en-US" sz="3200" b="0" i="0" dirty="0" smtClean="0">
                <a:latin typeface="Arial" panose="020B0604020202020204" pitchFamily="34" charset="0"/>
                <a:cs typeface="Arial" panose="020B0604020202020204" pitchFamily="34" charset="0"/>
              </a:defRPr>
            </a:lvl2pPr>
            <a:lvl3pPr>
              <a:defRPr lang="en-US" sz="2667" b="0" i="0" dirty="0" smtClean="0">
                <a:latin typeface="Arial" panose="020B0604020202020204" pitchFamily="34" charset="0"/>
                <a:cs typeface="Arial" panose="020B0604020202020204" pitchFamily="34" charset="0"/>
              </a:defRPr>
            </a:lvl3pPr>
            <a:lvl4pPr>
              <a:defRPr lang="en-US" sz="2400" b="0" i="0" dirty="0" smtClean="0">
                <a:latin typeface="Arial" panose="020B0604020202020204" pitchFamily="34" charset="0"/>
                <a:cs typeface="Arial" panose="020B0604020202020204" pitchFamily="34" charset="0"/>
              </a:defRPr>
            </a:lvl4pPr>
            <a:lvl5pPr>
              <a:defRPr lang="en-GB" sz="2133" b="0" i="0" dirty="0">
                <a:latin typeface="Arial" panose="020B0604020202020204" pitchFamily="34" charset="0"/>
                <a:cs typeface="Arial" panose="020B0604020202020204" pitchFamily="34" charset="0"/>
              </a:defRPr>
            </a:lvl5pPr>
          </a:lstStyle>
          <a:p>
            <a:pPr lvl="0">
              <a:buClr>
                <a:srgbClr val="FF0000"/>
              </a:buClr>
            </a:pPr>
            <a:r>
              <a:rPr lang="en-US" dirty="0"/>
              <a:t>Edit Master text styles</a:t>
            </a:r>
          </a:p>
          <a:p>
            <a:pPr lvl="1">
              <a:buClr>
                <a:srgbClr val="FF0000"/>
              </a:buClr>
            </a:pPr>
            <a:r>
              <a:rPr lang="en-US" dirty="0"/>
              <a:t>Second level</a:t>
            </a:r>
          </a:p>
          <a:p>
            <a:pPr lvl="2">
              <a:buClr>
                <a:srgbClr val="FF0000"/>
              </a:buClr>
            </a:pPr>
            <a:r>
              <a:rPr lang="en-US" dirty="0"/>
              <a:t>Third level</a:t>
            </a:r>
          </a:p>
          <a:p>
            <a:pPr lvl="3">
              <a:buClr>
                <a:srgbClr val="FF0000"/>
              </a:buClr>
            </a:pPr>
            <a:r>
              <a:rPr lang="en-US" dirty="0"/>
              <a:t>Fourth level</a:t>
            </a:r>
          </a:p>
          <a:p>
            <a:pPr lvl="4">
              <a:buClr>
                <a:srgbClr val="FF0000"/>
              </a:buClr>
            </a:pPr>
            <a:r>
              <a:rPr lang="en-US" dirty="0"/>
              <a:t>Fifth level</a:t>
            </a:r>
            <a:endParaRPr lang="en-GB" dirty="0"/>
          </a:p>
        </p:txBody>
      </p:sp>
      <p:sp>
        <p:nvSpPr>
          <p:cNvPr id="4" name="Content Placeholder 3"/>
          <p:cNvSpPr>
            <a:spLocks noGrp="1"/>
          </p:cNvSpPr>
          <p:nvPr>
            <p:ph sz="half" idx="2"/>
          </p:nvPr>
        </p:nvSpPr>
        <p:spPr>
          <a:xfrm>
            <a:off x="6172200" y="1825625"/>
            <a:ext cx="5181600" cy="4351339"/>
          </a:xfrm>
        </p:spPr>
        <p:txBody>
          <a:bodyPr vert="horz" lIns="91440" tIns="45720" rIns="91440" bIns="45720" rtlCol="0" anchor="t">
            <a:normAutofit/>
          </a:bodyPr>
          <a:lstStyle>
            <a:lvl1pPr>
              <a:defRPr lang="en-US" sz="3467" b="0" i="0" smtClean="0">
                <a:latin typeface="Arial" panose="020B0604020202020204" pitchFamily="34" charset="0"/>
                <a:cs typeface="Arial" panose="020B0604020202020204" pitchFamily="34" charset="0"/>
              </a:defRPr>
            </a:lvl1pPr>
            <a:lvl2pPr>
              <a:defRPr lang="en-US" sz="3200" b="0" i="0" smtClean="0">
                <a:latin typeface="Arial" panose="020B0604020202020204" pitchFamily="34" charset="0"/>
                <a:cs typeface="Arial" panose="020B0604020202020204" pitchFamily="34" charset="0"/>
              </a:defRPr>
            </a:lvl2pPr>
            <a:lvl3pPr>
              <a:defRPr lang="en-US" sz="2667" b="0" i="0" smtClean="0">
                <a:latin typeface="Arial" panose="020B0604020202020204" pitchFamily="34" charset="0"/>
                <a:cs typeface="Arial" panose="020B0604020202020204" pitchFamily="34" charset="0"/>
              </a:defRPr>
            </a:lvl3pPr>
            <a:lvl4pPr>
              <a:defRPr lang="en-US" sz="2400" b="0" i="0" smtClean="0">
                <a:latin typeface="Arial" panose="020B0604020202020204" pitchFamily="34" charset="0"/>
                <a:cs typeface="Arial" panose="020B0604020202020204" pitchFamily="34" charset="0"/>
              </a:defRPr>
            </a:lvl4pPr>
            <a:lvl5pPr>
              <a:defRPr lang="en-GB" sz="2133" b="0" i="0">
                <a:latin typeface="Arial" panose="020B0604020202020204" pitchFamily="34" charset="0"/>
                <a:cs typeface="Arial" panose="020B0604020202020204" pitchFamily="34" charset="0"/>
              </a:defRPr>
            </a:lvl5pPr>
          </a:lstStyle>
          <a:p>
            <a:pPr lvl="0">
              <a:buClr>
                <a:srgbClr val="FF0000"/>
              </a:buClr>
            </a:pPr>
            <a:r>
              <a:rPr lang="en-US"/>
              <a:t>Edit Master text styles</a:t>
            </a:r>
          </a:p>
          <a:p>
            <a:pPr lvl="1">
              <a:buClr>
                <a:srgbClr val="FF0000"/>
              </a:buClr>
            </a:pPr>
            <a:r>
              <a:rPr lang="en-US"/>
              <a:t>Second level</a:t>
            </a:r>
          </a:p>
          <a:p>
            <a:pPr lvl="2">
              <a:buClr>
                <a:srgbClr val="FF0000"/>
              </a:buClr>
            </a:pPr>
            <a:r>
              <a:rPr lang="en-US"/>
              <a:t>Third level</a:t>
            </a:r>
          </a:p>
          <a:p>
            <a:pPr lvl="3">
              <a:buClr>
                <a:srgbClr val="FF0000"/>
              </a:buClr>
            </a:pPr>
            <a:r>
              <a:rPr lang="en-US"/>
              <a:t>Fourth level</a:t>
            </a:r>
          </a:p>
          <a:p>
            <a:pPr lvl="4">
              <a:buClr>
                <a:srgbClr val="FF0000"/>
              </a:buClr>
            </a:pPr>
            <a:r>
              <a:rPr lang="en-US"/>
              <a:t>Fifth level</a:t>
            </a:r>
            <a:endParaRPr lang="en-GB"/>
          </a:p>
        </p:txBody>
      </p:sp>
      <p:sp>
        <p:nvSpPr>
          <p:cNvPr id="11" name="Footer Placeholder 3">
            <a:extLst>
              <a:ext uri="{FF2B5EF4-FFF2-40B4-BE49-F238E27FC236}">
                <a16:creationId xmlns:a16="http://schemas.microsoft.com/office/drawing/2014/main" id="{6A014253-3B0F-4CC4-97CB-0CB542EF222A}"/>
              </a:ext>
            </a:extLst>
          </p:cNvPr>
          <p:cNvSpPr>
            <a:spLocks noGrp="1"/>
          </p:cNvSpPr>
          <p:nvPr>
            <p:ph type="ftr" sz="quarter" idx="11"/>
          </p:nvPr>
        </p:nvSpPr>
        <p:spPr>
          <a:xfrm>
            <a:off x="794737" y="6003263"/>
            <a:ext cx="8893315"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14" name="Slide Number Placeholder 4">
            <a:extLst>
              <a:ext uri="{FF2B5EF4-FFF2-40B4-BE49-F238E27FC236}">
                <a16:creationId xmlns:a16="http://schemas.microsoft.com/office/drawing/2014/main" id="{66DD9ADD-2098-41E8-94CB-1CDC3A016070}"/>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Tree>
    <p:extLst>
      <p:ext uri="{BB962C8B-B14F-4D97-AF65-F5344CB8AC3E}">
        <p14:creationId xmlns:p14="http://schemas.microsoft.com/office/powerpoint/2010/main" val="24748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
        <p:nvSpPr>
          <p:cNvPr id="2" name="Title 1"/>
          <p:cNvSpPr>
            <a:spLocks noGrp="1"/>
          </p:cNvSpPr>
          <p:nvPr>
            <p:ph type="title"/>
          </p:nvPr>
        </p:nvSpPr>
        <p:spPr>
          <a:xfrm>
            <a:off x="839788" y="365127"/>
            <a:ext cx="10515600" cy="1325563"/>
          </a:xfrm>
        </p:spPr>
        <p:txBody>
          <a:bodyPr>
            <a:normAutofit/>
          </a:bodyPr>
          <a:lstStyle>
            <a:lvl1pPr>
              <a:defRPr lang="en-GB" sz="5333" b="1"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normAutofit/>
          </a:bodyPr>
          <a:lstStyle>
            <a:lvl1pPr marL="0" indent="0">
              <a:buNone/>
              <a:defRPr sz="3467" b="1">
                <a:latin typeface="Arial" panose="020B0604020202020204" pitchFamily="34" charset="0"/>
                <a:cs typeface="Arial" panose="020B0604020202020204" pitchFamily="34" charset="0"/>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vert="horz" lIns="91440" tIns="45720" rIns="91440" bIns="45720" rtlCol="0" anchor="t">
            <a:normAutofit/>
          </a:bodyPr>
          <a:lstStyle>
            <a:lvl1pPr>
              <a:defRPr lang="en-US" sz="3467" b="0" i="0" smtClean="0">
                <a:latin typeface="Arial" panose="020B0604020202020204" pitchFamily="34" charset="0"/>
                <a:cs typeface="Arial" panose="020B0604020202020204" pitchFamily="34" charset="0"/>
              </a:defRPr>
            </a:lvl1pPr>
            <a:lvl2pPr>
              <a:defRPr lang="en-US" sz="3200" b="0" i="0" smtClean="0">
                <a:latin typeface="Arial" panose="020B0604020202020204" pitchFamily="34" charset="0"/>
                <a:cs typeface="Arial" panose="020B0604020202020204" pitchFamily="34" charset="0"/>
              </a:defRPr>
            </a:lvl2pPr>
            <a:lvl3pPr>
              <a:defRPr lang="en-US" sz="2667" b="0" i="0" smtClean="0">
                <a:latin typeface="Arial" panose="020B0604020202020204" pitchFamily="34" charset="0"/>
                <a:cs typeface="Arial" panose="020B0604020202020204" pitchFamily="34" charset="0"/>
              </a:defRPr>
            </a:lvl3pPr>
            <a:lvl4pPr>
              <a:defRPr lang="en-US" sz="2400" b="0" i="0" smtClean="0">
                <a:latin typeface="Arial" panose="020B0604020202020204" pitchFamily="34" charset="0"/>
                <a:cs typeface="Arial" panose="020B0604020202020204" pitchFamily="34" charset="0"/>
              </a:defRPr>
            </a:lvl4pPr>
            <a:lvl5pPr>
              <a:defRPr lang="en-GB" sz="2133" b="0" i="0">
                <a:latin typeface="Arial" panose="020B0604020202020204" pitchFamily="34" charset="0"/>
                <a:cs typeface="Arial" panose="020B0604020202020204" pitchFamily="34" charset="0"/>
              </a:defRPr>
            </a:lvl5pPr>
          </a:lstStyle>
          <a:p>
            <a:pPr lvl="0">
              <a:buClr>
                <a:srgbClr val="FF0000"/>
              </a:buClr>
            </a:pPr>
            <a:r>
              <a:rPr lang="en-US"/>
              <a:t>Edit Master text styles</a:t>
            </a:r>
          </a:p>
          <a:p>
            <a:pPr lvl="1">
              <a:buClr>
                <a:srgbClr val="FF0000"/>
              </a:buClr>
            </a:pPr>
            <a:r>
              <a:rPr lang="en-US"/>
              <a:t>Second level</a:t>
            </a:r>
          </a:p>
          <a:p>
            <a:pPr lvl="2">
              <a:buClr>
                <a:srgbClr val="FF0000"/>
              </a:buClr>
            </a:pPr>
            <a:r>
              <a:rPr lang="en-US"/>
              <a:t>Third level</a:t>
            </a:r>
          </a:p>
          <a:p>
            <a:pPr lvl="3">
              <a:buClr>
                <a:srgbClr val="FF0000"/>
              </a:buClr>
            </a:pPr>
            <a:r>
              <a:rPr lang="en-US"/>
              <a:t>Fourth level</a:t>
            </a:r>
          </a:p>
          <a:p>
            <a:pPr lvl="4">
              <a:buClr>
                <a:srgbClr val="FF0000"/>
              </a:buClr>
            </a:pPr>
            <a:r>
              <a:rPr lang="en-US"/>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normAutofit/>
          </a:bodyPr>
          <a:lstStyle>
            <a:lvl1pPr marL="0" indent="0">
              <a:buNone/>
              <a:defRPr sz="3467" b="1">
                <a:latin typeface="Arial" panose="020B0604020202020204" pitchFamily="34" charset="0"/>
                <a:cs typeface="Arial" panose="020B0604020202020204" pitchFamily="34" charset="0"/>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Edit Master text styles</a:t>
            </a:r>
          </a:p>
        </p:txBody>
      </p:sp>
      <p:sp>
        <p:nvSpPr>
          <p:cNvPr id="6" name="Content Placeholder 5"/>
          <p:cNvSpPr>
            <a:spLocks noGrp="1"/>
          </p:cNvSpPr>
          <p:nvPr>
            <p:ph sz="quarter" idx="4"/>
          </p:nvPr>
        </p:nvSpPr>
        <p:spPr>
          <a:xfrm>
            <a:off x="6172202" y="2505075"/>
            <a:ext cx="5183188" cy="3684588"/>
          </a:xfrm>
        </p:spPr>
        <p:txBody>
          <a:bodyPr vert="horz" lIns="91440" tIns="45720" rIns="91440" bIns="45720" rtlCol="0" anchor="t">
            <a:normAutofit/>
          </a:bodyPr>
          <a:lstStyle>
            <a:lvl1pPr>
              <a:defRPr lang="en-US" sz="3467" b="0" i="0" smtClean="0">
                <a:latin typeface="Arial" panose="020B0604020202020204" pitchFamily="34" charset="0"/>
                <a:cs typeface="Arial" panose="020B0604020202020204" pitchFamily="34" charset="0"/>
              </a:defRPr>
            </a:lvl1pPr>
            <a:lvl2pPr>
              <a:defRPr lang="en-US" sz="3200" b="0" i="0" smtClean="0">
                <a:latin typeface="Arial" panose="020B0604020202020204" pitchFamily="34" charset="0"/>
                <a:cs typeface="Arial" panose="020B0604020202020204" pitchFamily="34" charset="0"/>
              </a:defRPr>
            </a:lvl2pPr>
            <a:lvl3pPr>
              <a:defRPr lang="en-US" sz="2667" b="0" i="0" smtClean="0">
                <a:latin typeface="Arial" panose="020B0604020202020204" pitchFamily="34" charset="0"/>
                <a:cs typeface="Arial" panose="020B0604020202020204" pitchFamily="34" charset="0"/>
              </a:defRPr>
            </a:lvl3pPr>
            <a:lvl4pPr>
              <a:defRPr lang="en-US" sz="2400" b="0" i="0" smtClean="0">
                <a:latin typeface="Arial" panose="020B0604020202020204" pitchFamily="34" charset="0"/>
                <a:cs typeface="Arial" panose="020B0604020202020204" pitchFamily="34" charset="0"/>
              </a:defRPr>
            </a:lvl4pPr>
            <a:lvl5pPr>
              <a:defRPr lang="en-GB" sz="2133" b="0" i="0">
                <a:latin typeface="Arial" panose="020B0604020202020204" pitchFamily="34" charset="0"/>
                <a:cs typeface="Arial" panose="020B0604020202020204" pitchFamily="34" charset="0"/>
              </a:defRPr>
            </a:lvl5pPr>
          </a:lstStyle>
          <a:p>
            <a:pPr lvl="0">
              <a:buClr>
                <a:srgbClr val="FF0000"/>
              </a:buClr>
            </a:pPr>
            <a:r>
              <a:rPr lang="en-US"/>
              <a:t>Edit Master text styles</a:t>
            </a:r>
          </a:p>
          <a:p>
            <a:pPr lvl="1">
              <a:buClr>
                <a:srgbClr val="FF0000"/>
              </a:buClr>
            </a:pPr>
            <a:r>
              <a:rPr lang="en-US"/>
              <a:t>Second level</a:t>
            </a:r>
          </a:p>
          <a:p>
            <a:pPr lvl="2">
              <a:buClr>
                <a:srgbClr val="FF0000"/>
              </a:buClr>
            </a:pPr>
            <a:r>
              <a:rPr lang="en-US"/>
              <a:t>Third level</a:t>
            </a:r>
          </a:p>
          <a:p>
            <a:pPr lvl="3">
              <a:buClr>
                <a:srgbClr val="FF0000"/>
              </a:buClr>
            </a:pPr>
            <a:r>
              <a:rPr lang="en-US"/>
              <a:t>Fourth level</a:t>
            </a:r>
          </a:p>
          <a:p>
            <a:pPr lvl="4">
              <a:buClr>
                <a:srgbClr val="FF0000"/>
              </a:buClr>
            </a:pPr>
            <a:r>
              <a:rPr lang="en-US"/>
              <a:t>Fifth level</a:t>
            </a:r>
            <a:endParaRPr lang="en-GB"/>
          </a:p>
        </p:txBody>
      </p:sp>
      <p:sp>
        <p:nvSpPr>
          <p:cNvPr id="13" name="Footer Placeholder 3">
            <a:extLst>
              <a:ext uri="{FF2B5EF4-FFF2-40B4-BE49-F238E27FC236}">
                <a16:creationId xmlns:a16="http://schemas.microsoft.com/office/drawing/2014/main" id="{5DEBAC04-76E1-48D4-8B45-E14EA0FD1313}"/>
              </a:ext>
            </a:extLst>
          </p:cNvPr>
          <p:cNvSpPr>
            <a:spLocks noGrp="1"/>
          </p:cNvSpPr>
          <p:nvPr>
            <p:ph type="ftr" sz="quarter" idx="11"/>
          </p:nvPr>
        </p:nvSpPr>
        <p:spPr>
          <a:xfrm>
            <a:off x="794737" y="6003263"/>
            <a:ext cx="8906424"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16" name="Slide Number Placeholder 4">
            <a:extLst>
              <a:ext uri="{FF2B5EF4-FFF2-40B4-BE49-F238E27FC236}">
                <a16:creationId xmlns:a16="http://schemas.microsoft.com/office/drawing/2014/main" id="{C18FCAC8-3D44-4C3F-B958-CE03734080D1}"/>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Tree>
    <p:extLst>
      <p:ext uri="{BB962C8B-B14F-4D97-AF65-F5344CB8AC3E}">
        <p14:creationId xmlns:p14="http://schemas.microsoft.com/office/powerpoint/2010/main" val="789174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
        <p:nvSpPr>
          <p:cNvPr id="2" name="Title 1"/>
          <p:cNvSpPr>
            <a:spLocks noGrp="1"/>
          </p:cNvSpPr>
          <p:nvPr>
            <p:ph type="title"/>
          </p:nvPr>
        </p:nvSpPr>
        <p:spPr>
          <a:xfrm>
            <a:off x="839788" y="457200"/>
            <a:ext cx="3932237" cy="1600200"/>
          </a:xfrm>
        </p:spPr>
        <p:txBody>
          <a:bodyPr anchor="b">
            <a:normAutofit/>
          </a:bodyPr>
          <a:lstStyle>
            <a:lvl1pPr>
              <a:defRPr sz="3467"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5183188" y="987428"/>
            <a:ext cx="6172200" cy="4873625"/>
          </a:xfrm>
        </p:spPr>
        <p:txBody>
          <a:bodyPr vert="horz" lIns="91440" tIns="45720" rIns="91440" bIns="45720" rtlCol="0" anchor="t">
            <a:normAutofit/>
          </a:bodyPr>
          <a:lstStyle>
            <a:lvl1pPr>
              <a:defRPr lang="en-US" sz="3467" b="0" i="0" dirty="0" smtClean="0">
                <a:latin typeface="Arial" panose="020B0604020202020204" pitchFamily="34" charset="0"/>
                <a:cs typeface="Arial" panose="020B0604020202020204" pitchFamily="34" charset="0"/>
              </a:defRPr>
            </a:lvl1pPr>
            <a:lvl2pPr>
              <a:defRPr lang="en-US" sz="3200" b="0" i="0" dirty="0" smtClean="0">
                <a:latin typeface="Arial" panose="020B0604020202020204" pitchFamily="34" charset="0"/>
                <a:cs typeface="Arial" panose="020B0604020202020204" pitchFamily="34" charset="0"/>
              </a:defRPr>
            </a:lvl2pPr>
            <a:lvl3pPr>
              <a:defRPr lang="en-US" sz="2667" b="0" i="0" dirty="0" smtClean="0">
                <a:latin typeface="Arial" panose="020B0604020202020204" pitchFamily="34" charset="0"/>
                <a:cs typeface="Arial" panose="020B0604020202020204" pitchFamily="34" charset="0"/>
              </a:defRPr>
            </a:lvl3pPr>
            <a:lvl4pPr>
              <a:defRPr lang="en-US" sz="2400" b="0" i="0" dirty="0" smtClean="0">
                <a:latin typeface="Arial" panose="020B0604020202020204" pitchFamily="34" charset="0"/>
                <a:cs typeface="Arial" panose="020B0604020202020204" pitchFamily="34" charset="0"/>
              </a:defRPr>
            </a:lvl4pPr>
            <a:lvl5pPr>
              <a:defRPr lang="en-GB" sz="2133" b="0" i="0" dirty="0">
                <a:latin typeface="Arial" panose="020B0604020202020204" pitchFamily="34" charset="0"/>
                <a:cs typeface="Arial" panose="020B0604020202020204" pitchFamily="34" charset="0"/>
              </a:defRPr>
            </a:lvl5pPr>
          </a:lstStyle>
          <a:p>
            <a:pPr lvl="0">
              <a:buClr>
                <a:srgbClr val="FF0000"/>
              </a:buClr>
            </a:pPr>
            <a:r>
              <a:rPr lang="en-US" dirty="0"/>
              <a:t>Edit Master text styles</a:t>
            </a:r>
          </a:p>
          <a:p>
            <a:pPr lvl="1">
              <a:buClr>
                <a:srgbClr val="FF0000"/>
              </a:buClr>
            </a:pPr>
            <a:r>
              <a:rPr lang="en-US" dirty="0"/>
              <a:t>Second level</a:t>
            </a:r>
          </a:p>
          <a:p>
            <a:pPr lvl="2">
              <a:buClr>
                <a:srgbClr val="FF0000"/>
              </a:buClr>
            </a:pPr>
            <a:r>
              <a:rPr lang="en-US" dirty="0"/>
              <a:t>Third level</a:t>
            </a:r>
          </a:p>
          <a:p>
            <a:pPr lvl="3">
              <a:buClr>
                <a:srgbClr val="FF0000"/>
              </a:buClr>
            </a:pPr>
            <a:r>
              <a:rPr lang="en-US" dirty="0"/>
              <a:t>Fourth level</a:t>
            </a:r>
          </a:p>
          <a:p>
            <a:pPr lvl="4">
              <a:buClr>
                <a:srgbClr val="FF0000"/>
              </a:buClr>
            </a:pPr>
            <a:r>
              <a:rPr lang="en-US" dirty="0"/>
              <a:t>Fifth level</a:t>
            </a:r>
            <a:endParaRPr lang="en-GB" dirty="0"/>
          </a:p>
        </p:txBody>
      </p:sp>
      <p:sp>
        <p:nvSpPr>
          <p:cNvPr id="4" name="Text Placeholder 3"/>
          <p:cNvSpPr>
            <a:spLocks noGrp="1"/>
          </p:cNvSpPr>
          <p:nvPr>
            <p:ph type="body" sz="half" idx="2"/>
          </p:nvPr>
        </p:nvSpPr>
        <p:spPr>
          <a:xfrm>
            <a:off x="839788" y="2057401"/>
            <a:ext cx="3932237" cy="3811588"/>
          </a:xfrm>
        </p:spPr>
        <p:txBody>
          <a:bodyPr>
            <a:normAutofit/>
          </a:bodyPr>
          <a:lstStyle>
            <a:lvl1pPr marL="0" indent="0">
              <a:buNone/>
              <a:defRPr sz="2133">
                <a:latin typeface="Arial" panose="020B0604020202020204" pitchFamily="34" charset="0"/>
                <a:cs typeface="Arial" panose="020B0604020202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11" name="Footer Placeholder 3">
            <a:extLst>
              <a:ext uri="{FF2B5EF4-FFF2-40B4-BE49-F238E27FC236}">
                <a16:creationId xmlns:a16="http://schemas.microsoft.com/office/drawing/2014/main" id="{7675BFB9-C547-4DC4-90E6-4B4FADA9C030}"/>
              </a:ext>
            </a:extLst>
          </p:cNvPr>
          <p:cNvSpPr>
            <a:spLocks noGrp="1"/>
          </p:cNvSpPr>
          <p:nvPr>
            <p:ph type="ftr" sz="quarter" idx="11"/>
          </p:nvPr>
        </p:nvSpPr>
        <p:spPr>
          <a:xfrm>
            <a:off x="794737" y="6003263"/>
            <a:ext cx="8893315"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14" name="Slide Number Placeholder 4">
            <a:extLst>
              <a:ext uri="{FF2B5EF4-FFF2-40B4-BE49-F238E27FC236}">
                <a16:creationId xmlns:a16="http://schemas.microsoft.com/office/drawing/2014/main" id="{D3011D68-18E5-41E8-8EAF-D65F6E523EAC}"/>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Tree>
    <p:extLst>
      <p:ext uri="{BB962C8B-B14F-4D97-AF65-F5344CB8AC3E}">
        <p14:creationId xmlns:p14="http://schemas.microsoft.com/office/powerpoint/2010/main" val="117830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3566295" cy="6864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
        <p:nvSpPr>
          <p:cNvPr id="2" name="Title 1"/>
          <p:cNvSpPr>
            <a:spLocks noGrp="1"/>
          </p:cNvSpPr>
          <p:nvPr>
            <p:ph type="title"/>
          </p:nvPr>
        </p:nvSpPr>
        <p:spPr/>
        <p:txBody>
          <a:bodyPr>
            <a:normAutofit/>
          </a:bodyPr>
          <a:lstStyle>
            <a:lvl1pPr>
              <a:defRPr sz="5333"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normAutofit/>
          </a:bodyPr>
          <a:lstStyle>
            <a:lvl1pPr>
              <a:buClr>
                <a:srgbClr val="FF0000"/>
              </a:buClr>
              <a:defRPr sz="3200">
                <a:latin typeface="Arial" panose="020B0604020202020204" pitchFamily="34" charset="0"/>
                <a:cs typeface="Arial" panose="020B0604020202020204" pitchFamily="34" charset="0"/>
              </a:defRPr>
            </a:lvl1pPr>
            <a:lvl2pPr>
              <a:buClr>
                <a:srgbClr val="FF0000"/>
              </a:buClr>
              <a:defRPr sz="2667">
                <a:latin typeface="Arial" panose="020B0604020202020204" pitchFamily="34" charset="0"/>
                <a:cs typeface="Arial" panose="020B0604020202020204" pitchFamily="34" charset="0"/>
              </a:defRPr>
            </a:lvl2pPr>
            <a:lvl3pPr>
              <a:buClr>
                <a:srgbClr val="FF0000"/>
              </a:buClr>
              <a:defRPr sz="2133">
                <a:latin typeface="Arial" panose="020B0604020202020204" pitchFamily="34" charset="0"/>
                <a:cs typeface="Arial" panose="020B0604020202020204" pitchFamily="34" charset="0"/>
              </a:defRPr>
            </a:lvl3pPr>
            <a:lvl4pPr>
              <a:buClr>
                <a:srgbClr val="FF0000"/>
              </a:buClr>
              <a:defRPr sz="1867">
                <a:latin typeface="Arial" panose="020B0604020202020204" pitchFamily="34" charset="0"/>
                <a:cs typeface="Arial" panose="020B0604020202020204" pitchFamily="34" charset="0"/>
              </a:defRPr>
            </a:lvl4pPr>
            <a:lvl5pPr>
              <a:buClr>
                <a:srgbClr val="FF0000"/>
              </a:buClr>
              <a:defRPr sz="1867">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2A3A8F18-CC3C-48CE-81A7-F9C3009EB66D}"/>
              </a:ext>
            </a:extLst>
          </p:cNvPr>
          <p:cNvSpPr>
            <a:spLocks noGrp="1"/>
          </p:cNvSpPr>
          <p:nvPr>
            <p:ph type="ftr" sz="quarter" idx="11"/>
          </p:nvPr>
        </p:nvSpPr>
        <p:spPr>
          <a:xfrm>
            <a:off x="794738" y="6003263"/>
            <a:ext cx="8794025"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13" name="Slide Number Placeholder 4">
            <a:extLst>
              <a:ext uri="{FF2B5EF4-FFF2-40B4-BE49-F238E27FC236}">
                <a16:creationId xmlns:a16="http://schemas.microsoft.com/office/drawing/2014/main" id="{E80C3A7A-CF7E-4830-A00D-B20E6BAA3194}"/>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Tree>
    <p:extLst>
      <p:ext uri="{BB962C8B-B14F-4D97-AF65-F5344CB8AC3E}">
        <p14:creationId xmlns:p14="http://schemas.microsoft.com/office/powerpoint/2010/main" val="264230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D3E0A-9063-1043-A0C4-ADCA9241B46A}" type="datetime1">
              <a:rPr lang="en-SG" smtClean="0"/>
              <a:pPr/>
              <a:t>15/11/2022</a:t>
            </a:fld>
            <a:endParaRPr lang="en-US" dirty="0"/>
          </a:p>
        </p:txBody>
      </p:sp>
      <p:sp>
        <p:nvSpPr>
          <p:cNvPr id="5" name="Footer Placeholder 4"/>
          <p:cNvSpPr>
            <a:spLocks noGrp="1"/>
          </p:cNvSpPr>
          <p:nvPr>
            <p:ph type="ftr" sz="quarter" idx="11"/>
          </p:nvPr>
        </p:nvSpPr>
        <p:spPr/>
        <p:txBody>
          <a:bodyPr/>
          <a:lstStyle/>
          <a:p>
            <a:r>
              <a:rPr lang="en-US"/>
              <a:t>Co-confidential</a:t>
            </a:r>
            <a:endParaRPr lang="en-US" dirty="0"/>
          </a:p>
        </p:txBody>
      </p:sp>
      <p:sp>
        <p:nvSpPr>
          <p:cNvPr id="6" name="Slide Number Placeholder 5"/>
          <p:cNvSpPr>
            <a:spLocks noGrp="1"/>
          </p:cNvSpPr>
          <p:nvPr>
            <p:ph type="sldNum" sz="quarter" idx="12"/>
          </p:nvPr>
        </p:nvSpPr>
        <p:spPr/>
        <p:txBody>
          <a:bodyPr/>
          <a:lstStyle/>
          <a:p>
            <a:fld id="{FC766537-94F2-A24E-B020-2BCDC9CD5735}" type="slidenum">
              <a:rPr lang="en-US" smtClean="0"/>
              <a:pPr/>
              <a:t>‹#›</a:t>
            </a:fld>
            <a:endParaRPr lang="en-US" dirty="0"/>
          </a:p>
        </p:txBody>
      </p:sp>
    </p:spTree>
    <p:extLst>
      <p:ext uri="{BB962C8B-B14F-4D97-AF65-F5344CB8AC3E}">
        <p14:creationId xmlns:p14="http://schemas.microsoft.com/office/powerpoint/2010/main" val="295205169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5F0076-74DD-5B43-8852-FD4BEEC7D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
        <p:nvSpPr>
          <p:cNvPr id="2" name="Vertical Title 1"/>
          <p:cNvSpPr>
            <a:spLocks noGrp="1"/>
          </p:cNvSpPr>
          <p:nvPr>
            <p:ph type="title" orient="vert"/>
          </p:nvPr>
        </p:nvSpPr>
        <p:spPr>
          <a:xfrm>
            <a:off x="8724902" y="365126"/>
            <a:ext cx="2628900" cy="5811839"/>
          </a:xfrm>
        </p:spPr>
        <p:txBody>
          <a:bodyPr vert="eaVert">
            <a:normAutofit/>
          </a:bodyPr>
          <a:lstStyle>
            <a:lvl1pPr>
              <a:defRPr sz="5333"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838202" y="365126"/>
            <a:ext cx="7734300" cy="5811839"/>
          </a:xfrm>
        </p:spPr>
        <p:txBody>
          <a:bodyPr vert="eaVert" lIns="91440" tIns="45720" rIns="91440" bIns="45720" rtlCol="0">
            <a:normAutofit/>
          </a:bodyPr>
          <a:lstStyle>
            <a:lvl1pPr>
              <a:defRPr lang="en-US" sz="3200" dirty="0" smtClean="0">
                <a:latin typeface="Arial" panose="020B0604020202020204" pitchFamily="34" charset="0"/>
                <a:cs typeface="Arial" panose="020B0604020202020204" pitchFamily="34" charset="0"/>
              </a:defRPr>
            </a:lvl1pPr>
            <a:lvl2pPr>
              <a:defRPr lang="en-US" sz="2667" dirty="0" smtClean="0">
                <a:latin typeface="Arial" panose="020B0604020202020204" pitchFamily="34" charset="0"/>
                <a:cs typeface="Arial" panose="020B0604020202020204" pitchFamily="34" charset="0"/>
              </a:defRPr>
            </a:lvl2pPr>
            <a:lvl3pPr>
              <a:defRPr lang="en-US" sz="2133" dirty="0" smtClean="0">
                <a:latin typeface="Arial" panose="020B0604020202020204" pitchFamily="34" charset="0"/>
                <a:cs typeface="Arial" panose="020B0604020202020204" pitchFamily="34" charset="0"/>
              </a:defRPr>
            </a:lvl3pPr>
            <a:lvl4pPr>
              <a:defRPr lang="en-US" sz="1867" dirty="0" smtClean="0">
                <a:latin typeface="Arial" panose="020B0604020202020204" pitchFamily="34" charset="0"/>
                <a:cs typeface="Arial" panose="020B0604020202020204" pitchFamily="34" charset="0"/>
              </a:defRPr>
            </a:lvl4pPr>
            <a:lvl5pPr>
              <a:defRPr lang="en-GB" sz="1867" dirty="0">
                <a:latin typeface="Arial" panose="020B0604020202020204" pitchFamily="34" charset="0"/>
                <a:cs typeface="Arial" panose="020B0604020202020204" pitchFamily="34" charset="0"/>
              </a:defRPr>
            </a:lvl5pPr>
          </a:lstStyle>
          <a:p>
            <a:pPr lvl="0">
              <a:buClr>
                <a:srgbClr val="FF0000"/>
              </a:buClr>
            </a:pPr>
            <a:r>
              <a:rPr lang="en-US" dirty="0"/>
              <a:t>Edit Master text styles</a:t>
            </a:r>
          </a:p>
          <a:p>
            <a:pPr lvl="1">
              <a:buClr>
                <a:srgbClr val="FF0000"/>
              </a:buClr>
            </a:pPr>
            <a:r>
              <a:rPr lang="en-US" dirty="0"/>
              <a:t>Second level</a:t>
            </a:r>
          </a:p>
          <a:p>
            <a:pPr lvl="2">
              <a:buClr>
                <a:srgbClr val="FF0000"/>
              </a:buClr>
            </a:pPr>
            <a:r>
              <a:rPr lang="en-US" dirty="0"/>
              <a:t>Third level</a:t>
            </a:r>
          </a:p>
          <a:p>
            <a:pPr lvl="3">
              <a:buClr>
                <a:srgbClr val="FF0000"/>
              </a:buClr>
            </a:pPr>
            <a:r>
              <a:rPr lang="en-US" dirty="0"/>
              <a:t>Fourth level</a:t>
            </a:r>
          </a:p>
          <a:p>
            <a:pPr lvl="4">
              <a:buClr>
                <a:srgbClr val="FF0000"/>
              </a:buClr>
            </a:pPr>
            <a:r>
              <a:rPr lang="en-US" dirty="0"/>
              <a:t>Fifth level</a:t>
            </a:r>
            <a:endParaRPr lang="en-GB" dirty="0"/>
          </a:p>
        </p:txBody>
      </p:sp>
      <p:sp>
        <p:nvSpPr>
          <p:cNvPr id="10" name="Footer Placeholder 3">
            <a:extLst>
              <a:ext uri="{FF2B5EF4-FFF2-40B4-BE49-F238E27FC236}">
                <a16:creationId xmlns:a16="http://schemas.microsoft.com/office/drawing/2014/main" id="{BD04AE73-B54A-49B0-9ADA-C2479808DAA7}"/>
              </a:ext>
            </a:extLst>
          </p:cNvPr>
          <p:cNvSpPr>
            <a:spLocks noGrp="1"/>
          </p:cNvSpPr>
          <p:nvPr>
            <p:ph type="ftr" sz="quarter" idx="11"/>
          </p:nvPr>
        </p:nvSpPr>
        <p:spPr>
          <a:xfrm>
            <a:off x="794738" y="6003263"/>
            <a:ext cx="8761831" cy="668500"/>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13" name="Slide Number Placeholder 4">
            <a:extLst>
              <a:ext uri="{FF2B5EF4-FFF2-40B4-BE49-F238E27FC236}">
                <a16:creationId xmlns:a16="http://schemas.microsoft.com/office/drawing/2014/main" id="{384E930D-DFE4-4DD6-B2F7-A6394A1A35F3}"/>
              </a:ext>
            </a:extLst>
          </p:cNvPr>
          <p:cNvSpPr>
            <a:spLocks noGrp="1"/>
          </p:cNvSpPr>
          <p:nvPr>
            <p:ph type="sldNum" sz="quarter" idx="12"/>
          </p:nvPr>
        </p:nvSpPr>
        <p:spPr>
          <a:xfrm>
            <a:off x="361244" y="6308578"/>
            <a:ext cx="1293384" cy="365125"/>
          </a:xfrm>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a:t>   | </a:t>
            </a:r>
          </a:p>
        </p:txBody>
      </p:sp>
    </p:spTree>
    <p:extLst>
      <p:ext uri="{BB962C8B-B14F-4D97-AF65-F5344CB8AC3E}">
        <p14:creationId xmlns:p14="http://schemas.microsoft.com/office/powerpoint/2010/main" val="149285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B107A-A34B-F94B-B1EF-4F42A29426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34" y="-10200"/>
            <a:ext cx="12228267" cy="6878400"/>
          </a:xfrm>
          <a:prstGeom prst="rect">
            <a:avLst/>
          </a:prstGeom>
        </p:spPr>
      </p:pic>
      <p:sp>
        <p:nvSpPr>
          <p:cNvPr id="11" name="Title 1">
            <a:extLst>
              <a:ext uri="{FF2B5EF4-FFF2-40B4-BE49-F238E27FC236}">
                <a16:creationId xmlns:a16="http://schemas.microsoft.com/office/drawing/2014/main" id="{DDCA171C-3AF8-E04D-9603-FAE229A4792B}"/>
              </a:ext>
            </a:extLst>
          </p:cNvPr>
          <p:cNvSpPr>
            <a:spLocks noGrp="1"/>
          </p:cNvSpPr>
          <p:nvPr>
            <p:ph type="ctrTitle" hasCustomPrompt="1"/>
          </p:nvPr>
        </p:nvSpPr>
        <p:spPr>
          <a:xfrm>
            <a:off x="838201" y="1122363"/>
            <a:ext cx="5718387" cy="2387600"/>
          </a:xfrm>
        </p:spPr>
        <p:txBody>
          <a:bodyPr anchor="b"/>
          <a:lstStyle>
            <a:lvl1pPr algn="l">
              <a:defRPr sz="6000" b="1" i="0">
                <a:solidFill>
                  <a:schemeClr val="tx1"/>
                </a:solidFill>
                <a:latin typeface="Arial" panose="020B0604020202020204" pitchFamily="34" charset="0"/>
                <a:cs typeface="Arial" panose="020B0604020202020204" pitchFamily="34" charset="0"/>
              </a:defRPr>
            </a:lvl1pPr>
          </a:lstStyle>
          <a:p>
            <a:r>
              <a:rPr lang="en-US" dirty="0"/>
              <a:t>Thank You</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024" y="300840"/>
            <a:ext cx="4206112" cy="1674304"/>
          </a:xfrm>
          <a:prstGeom prst="rect">
            <a:avLst/>
          </a:prstGeom>
        </p:spPr>
      </p:pic>
      <p:sp>
        <p:nvSpPr>
          <p:cNvPr id="6" name="Footer Placeholder 3">
            <a:extLst>
              <a:ext uri="{FF2B5EF4-FFF2-40B4-BE49-F238E27FC236}">
                <a16:creationId xmlns:a16="http://schemas.microsoft.com/office/drawing/2014/main" id="{7FFA9831-C7DD-4C12-9052-E80AE35A26EA}"/>
              </a:ext>
            </a:extLst>
          </p:cNvPr>
          <p:cNvSpPr txBox="1">
            <a:spLocks/>
          </p:cNvSpPr>
          <p:nvPr userDrawn="1"/>
        </p:nvSpPr>
        <p:spPr>
          <a:xfrm>
            <a:off x="258487" y="6182819"/>
            <a:ext cx="3551084" cy="365125"/>
          </a:xfrm>
          <a:prstGeom prst="rect">
            <a:avLst/>
          </a:prstGeom>
        </p:spPr>
        <p:txBody>
          <a:bodyPr vert="horz" lIns="121920" tIns="60960" rIns="121920" bIns="60960" rtlCol="0" anchor="ctr"/>
          <a:lstStyle>
            <a:defPPr>
              <a:defRPr lang="en-US"/>
            </a:defPPr>
            <a:lvl1pPr marL="0" algn="ct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r>
              <a:rPr lang="en-US" sz="1333" dirty="0">
                <a:solidFill>
                  <a:schemeClr val="bg1"/>
                </a:solidFill>
                <a:latin typeface="Arial" panose="020B0604020202020204" pitchFamily="34" charset="0"/>
                <a:cs typeface="Arial" panose="020B0604020202020204" pitchFamily="34" charset="0"/>
              </a:rPr>
              <a:t>Middle River Aerostructure Systems</a:t>
            </a:r>
          </a:p>
        </p:txBody>
      </p:sp>
      <p:sp>
        <p:nvSpPr>
          <p:cNvPr id="10" name="Rectangle 9">
            <a:extLst>
              <a:ext uri="{FF2B5EF4-FFF2-40B4-BE49-F238E27FC236}">
                <a16:creationId xmlns:a16="http://schemas.microsoft.com/office/drawing/2014/main" id="{EAB18AE7-4B04-421C-8932-65FB359CC91A}"/>
              </a:ext>
            </a:extLst>
          </p:cNvPr>
          <p:cNvSpPr/>
          <p:nvPr userDrawn="1"/>
        </p:nvSpPr>
        <p:spPr>
          <a:xfrm>
            <a:off x="3972232" y="6219650"/>
            <a:ext cx="8101781" cy="297454"/>
          </a:xfrm>
          <a:prstGeom prst="rect">
            <a:avLst/>
          </a:prstGeom>
        </p:spPr>
        <p:txBody>
          <a:bodyPr wrap="square">
            <a:spAutoFit/>
          </a:bodyPr>
          <a:lstStyle/>
          <a:p>
            <a:pPr algn="r"/>
            <a:r>
              <a:rPr lang="en-US" sz="1333" dirty="0">
                <a:solidFill>
                  <a:schemeClr val="bg1"/>
                </a:solidFill>
                <a:latin typeface="Arial" panose="020B0604020202020204" pitchFamily="34" charset="0"/>
                <a:cs typeface="Arial" panose="020B0604020202020204" pitchFamily="34" charset="0"/>
              </a:rPr>
              <a:t>MRA Systems, LLC proprietary and confidential information. Not to be copied, disclosed or reproduced.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11/15/2022</a:t>
            </a:fld>
            <a:endParaRPr lang="en-US" dirty="0"/>
          </a:p>
        </p:txBody>
      </p:sp>
      <p:sp>
        <p:nvSpPr>
          <p:cNvPr id="5" name="Footer Placeholder 4"/>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6" name="Slide Number Placeholder 5"/>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7" name="Picture 6">
            <a:extLst>
              <a:ext uri="{FF2B5EF4-FFF2-40B4-BE49-F238E27FC236}">
                <a16:creationId xmlns:a16="http://schemas.microsoft.com/office/drawing/2014/main" id="{0A193120-BD69-48F2-AD37-50E7D1BF5F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8" name="Picture 7">
            <a:extLst>
              <a:ext uri="{FF2B5EF4-FFF2-40B4-BE49-F238E27FC236}">
                <a16:creationId xmlns:a16="http://schemas.microsoft.com/office/drawing/2014/main" id="{77B0781C-78CE-45B9-A3D2-910C033A15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130732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11/15/2022</a:t>
            </a:fld>
            <a:endParaRPr lang="en-US" dirty="0"/>
          </a:p>
        </p:txBody>
      </p:sp>
      <p:sp>
        <p:nvSpPr>
          <p:cNvPr id="6" name="Footer Placeholder 5"/>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7" name="Slide Number Placeholder 6"/>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8" name="Picture 7">
            <a:extLst>
              <a:ext uri="{FF2B5EF4-FFF2-40B4-BE49-F238E27FC236}">
                <a16:creationId xmlns:a16="http://schemas.microsoft.com/office/drawing/2014/main" id="{C25535BD-6786-46F7-B280-8A6FC104F5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9" name="Picture 8">
            <a:extLst>
              <a:ext uri="{FF2B5EF4-FFF2-40B4-BE49-F238E27FC236}">
                <a16:creationId xmlns:a16="http://schemas.microsoft.com/office/drawing/2014/main" id="{77F59FA4-C938-4BFE-B2AD-3E439B36BB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39455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DFE05C-9633-4764-9ADA-3A01717A3D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11/15/2022</a:t>
            </a:fld>
            <a:endParaRPr lang="en-US" dirty="0"/>
          </a:p>
        </p:txBody>
      </p:sp>
      <p:sp>
        <p:nvSpPr>
          <p:cNvPr id="8" name="Footer Placeholder 7"/>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9" name="Slide Number Placeholder 8"/>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11" name="Picture 10">
            <a:extLst>
              <a:ext uri="{FF2B5EF4-FFF2-40B4-BE49-F238E27FC236}">
                <a16:creationId xmlns:a16="http://schemas.microsoft.com/office/drawing/2014/main" id="{A59BC4AA-F912-4A12-B222-4EBBD7150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271942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357BB-E40D-416F-93BA-B32CC13608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11/15/2022</a:t>
            </a:fld>
            <a:endParaRPr lang="en-US" dirty="0"/>
          </a:p>
        </p:txBody>
      </p:sp>
      <p:sp>
        <p:nvSpPr>
          <p:cNvPr id="4" name="Footer Placeholder 3"/>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5" name="Slide Number Placeholder 4"/>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7" name="Picture 6">
            <a:extLst>
              <a:ext uri="{FF2B5EF4-FFF2-40B4-BE49-F238E27FC236}">
                <a16:creationId xmlns:a16="http://schemas.microsoft.com/office/drawing/2014/main" id="{5DEBB6D3-9A96-4E3C-A454-E6B727B9C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8515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11/15/2022</a:t>
            </a:fld>
            <a:endParaRPr lang="en-US" dirty="0"/>
          </a:p>
        </p:txBody>
      </p:sp>
      <p:sp>
        <p:nvSpPr>
          <p:cNvPr id="3" name="Footer Placeholder 2"/>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5" name="Picture 4">
            <a:extLst>
              <a:ext uri="{FF2B5EF4-FFF2-40B4-BE49-F238E27FC236}">
                <a16:creationId xmlns:a16="http://schemas.microsoft.com/office/drawing/2014/main" id="{C4CA4696-D57D-4230-8F9E-E813A1F8E1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6" name="Picture 5">
            <a:extLst>
              <a:ext uri="{FF2B5EF4-FFF2-40B4-BE49-F238E27FC236}">
                <a16:creationId xmlns:a16="http://schemas.microsoft.com/office/drawing/2014/main" id="{E307DB3C-554E-41B0-9B08-FED1A85BBB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416793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11/15/2022</a:t>
            </a:fld>
            <a:endParaRPr lang="en-US" dirty="0"/>
          </a:p>
        </p:txBody>
      </p:sp>
      <p:sp>
        <p:nvSpPr>
          <p:cNvPr id="6" name="Footer Placeholder 5"/>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7" name="Slide Number Placeholder 6"/>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8" name="Picture 7">
            <a:extLst>
              <a:ext uri="{FF2B5EF4-FFF2-40B4-BE49-F238E27FC236}">
                <a16:creationId xmlns:a16="http://schemas.microsoft.com/office/drawing/2014/main" id="{FB6B34F2-7677-4FFE-9A9E-4AB5B164E1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9" name="Picture 8">
            <a:extLst>
              <a:ext uri="{FF2B5EF4-FFF2-40B4-BE49-F238E27FC236}">
                <a16:creationId xmlns:a16="http://schemas.microsoft.com/office/drawing/2014/main" id="{3C06DB19-2AEC-4A8C-9D2A-125E115C37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381707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11/15/2022</a:t>
            </a:fld>
            <a:endParaRPr lang="en-US" dirty="0"/>
          </a:p>
        </p:txBody>
      </p:sp>
      <p:sp>
        <p:nvSpPr>
          <p:cNvPr id="6" name="Footer Placeholder 5"/>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7" name="Slide Number Placeholder 6"/>
          <p:cNvSpPr>
            <a:spLocks noGrp="1"/>
          </p:cNvSpPr>
          <p:nvPr>
            <p:ph type="sldNum" sz="quarter" idx="12"/>
          </p:nvPr>
        </p:nvSpPr>
        <p:spPr/>
        <p:txBody>
          <a:bodyPr/>
          <a:lstStyle/>
          <a:p>
            <a:fld id="{FC766537-94F2-A24E-B020-2BCDC9CD5735}" type="slidenum">
              <a:rPr lang="en-US" smtClean="0"/>
              <a:pPr/>
              <a:t>‹#›</a:t>
            </a:fld>
            <a:r>
              <a:rPr lang="en-US"/>
              <a:t>   | </a:t>
            </a:r>
            <a:endParaRPr lang="en-US" dirty="0"/>
          </a:p>
        </p:txBody>
      </p:sp>
      <p:pic>
        <p:nvPicPr>
          <p:cNvPr id="8" name="Picture 7">
            <a:extLst>
              <a:ext uri="{FF2B5EF4-FFF2-40B4-BE49-F238E27FC236}">
                <a16:creationId xmlns:a16="http://schemas.microsoft.com/office/drawing/2014/main" id="{4272F9A0-A7B3-4F9A-BD23-A1601B0E7C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 y="-3000"/>
            <a:ext cx="12202668" cy="6864000"/>
          </a:xfrm>
          <a:prstGeom prst="rect">
            <a:avLst/>
          </a:prstGeom>
        </p:spPr>
      </p:pic>
      <p:pic>
        <p:nvPicPr>
          <p:cNvPr id="9" name="Picture 8">
            <a:extLst>
              <a:ext uri="{FF2B5EF4-FFF2-40B4-BE49-F238E27FC236}">
                <a16:creationId xmlns:a16="http://schemas.microsoft.com/office/drawing/2014/main" id="{1F64C061-BD8E-4695-B070-280DD419B6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8764" y="5824733"/>
            <a:ext cx="2576377" cy="1025564"/>
          </a:xfrm>
          <a:prstGeom prst="rect">
            <a:avLst/>
          </a:prstGeom>
        </p:spPr>
      </p:pic>
    </p:spTree>
    <p:extLst>
      <p:ext uri="{BB962C8B-B14F-4D97-AF65-F5344CB8AC3E}">
        <p14:creationId xmlns:p14="http://schemas.microsoft.com/office/powerpoint/2010/main" val="53441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D3E0A-9063-1043-A0C4-ADCA9241B46A}" type="datetime1">
              <a:rPr lang="en-SG" smtClean="0"/>
              <a:pPr/>
              <a:t>15/11/2022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Co-confidential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66537-94F2-A24E-B020-2BCDC9CD5735}" type="slidenum">
              <a:rPr lang="en-US" smtClean="0"/>
              <a:pPr/>
              <a:t>‹#›</a:t>
            </a:fld>
            <a:endParaRPr lang="en-US" dirty="0"/>
          </a:p>
        </p:txBody>
      </p:sp>
    </p:spTree>
    <p:extLst>
      <p:ext uri="{BB962C8B-B14F-4D97-AF65-F5344CB8AC3E}">
        <p14:creationId xmlns:p14="http://schemas.microsoft.com/office/powerpoint/2010/main" val="14344815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674" r:id="rId14"/>
    <p:sldLayoutId id="2147483679" r:id="rId15"/>
    <p:sldLayoutId id="2147483681" r:id="rId16"/>
    <p:sldLayoutId id="2147483682" r:id="rId17"/>
    <p:sldLayoutId id="2147483685" r:id="rId18"/>
    <p:sldLayoutId id="2147483687" r:id="rId19"/>
    <p:sldLayoutId id="2147483688" r:id="rId20"/>
    <p:sldLayoutId id="2147483676"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GIF"/><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wmf"/></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talent.paylocity.com/Talent/Jobs/Details/1264821" TargetMode="External"/><Relationship Id="rId2" Type="http://schemas.openxmlformats.org/officeDocument/2006/relationships/hyperlink" Target="https://talent.paylocity.com/Talent/Jobs/Details/1373031"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8B8B-F0FA-1D49-ADC0-0E7A2A165E04}"/>
              </a:ext>
            </a:extLst>
          </p:cNvPr>
          <p:cNvSpPr>
            <a:spLocks noGrp="1"/>
          </p:cNvSpPr>
          <p:nvPr>
            <p:ph type="ctrTitle"/>
          </p:nvPr>
        </p:nvSpPr>
        <p:spPr>
          <a:xfrm>
            <a:off x="838201" y="1122363"/>
            <a:ext cx="10493187" cy="2387600"/>
          </a:xfrm>
        </p:spPr>
        <p:txBody>
          <a:bodyPr>
            <a:noAutofit/>
          </a:bodyPr>
          <a:lstStyle/>
          <a:p>
            <a:r>
              <a:rPr lang="en-US" sz="6000" dirty="0"/>
              <a:t>Middle River Aerostructure Systems (MRAS)</a:t>
            </a:r>
          </a:p>
        </p:txBody>
      </p:sp>
      <p:sp>
        <p:nvSpPr>
          <p:cNvPr id="3" name="Subtitle 2">
            <a:extLst>
              <a:ext uri="{FF2B5EF4-FFF2-40B4-BE49-F238E27FC236}">
                <a16:creationId xmlns:a16="http://schemas.microsoft.com/office/drawing/2014/main" id="{4DCE317D-3E8F-A548-8CAB-F29AD64D03A9}"/>
              </a:ext>
            </a:extLst>
          </p:cNvPr>
          <p:cNvSpPr>
            <a:spLocks noGrp="1"/>
          </p:cNvSpPr>
          <p:nvPr>
            <p:ph type="subTitle" idx="1"/>
          </p:nvPr>
        </p:nvSpPr>
        <p:spPr/>
        <p:txBody>
          <a:bodyPr/>
          <a:lstStyle/>
          <a:p>
            <a:r>
              <a:rPr lang="en-US" dirty="0"/>
              <a:t>18 November 2022</a:t>
            </a:r>
          </a:p>
        </p:txBody>
      </p:sp>
    </p:spTree>
    <p:extLst>
      <p:ext uri="{BB962C8B-B14F-4D97-AF65-F5344CB8AC3E}">
        <p14:creationId xmlns:p14="http://schemas.microsoft.com/office/powerpoint/2010/main" val="140019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92124"/>
            <a:ext cx="10992556" cy="1325563"/>
          </a:xfrm>
        </p:spPr>
        <p:txBody>
          <a:bodyPr>
            <a:normAutofit/>
          </a:bodyPr>
          <a:lstStyle/>
          <a:p>
            <a:r>
              <a:rPr lang="en-US" sz="4267" dirty="0"/>
              <a:t>Current Customers &amp; Products</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10</a:t>
            </a:fld>
            <a:r>
              <a:rPr lang="en-US"/>
              <a:t>   | </a:t>
            </a:r>
            <a:endParaRPr lang="en-US" dirty="0"/>
          </a:p>
        </p:txBody>
      </p:sp>
      <p:sp>
        <p:nvSpPr>
          <p:cNvPr id="5" name="Text Placeholder 4">
            <a:extLst>
              <a:ext uri="{FF2B5EF4-FFF2-40B4-BE49-F238E27FC236}">
                <a16:creationId xmlns:a16="http://schemas.microsoft.com/office/drawing/2014/main" id="{3082EBCE-0343-4CA3-954B-B28396D4BC19}"/>
              </a:ext>
            </a:extLst>
          </p:cNvPr>
          <p:cNvSpPr>
            <a:spLocks noGrp="1"/>
          </p:cNvSpPr>
          <p:nvPr>
            <p:ph type="body" sz="quarter" idx="13"/>
          </p:nvPr>
        </p:nvSpPr>
        <p:spPr>
          <a:xfrm>
            <a:off x="6612011" y="796376"/>
            <a:ext cx="4741789" cy="1187893"/>
          </a:xfrm>
        </p:spPr>
        <p:txBody>
          <a:bodyPr>
            <a:normAutofit/>
          </a:bodyPr>
          <a:lstStyle/>
          <a:p>
            <a:pPr marL="0" indent="0" defTabSz="806846" eaLnBrk="0" fontAlgn="base" hangingPunct="0">
              <a:spcBef>
                <a:spcPct val="0"/>
              </a:spcBef>
              <a:spcAft>
                <a:spcPct val="0"/>
              </a:spcAft>
              <a:buNone/>
            </a:pPr>
            <a:r>
              <a:rPr lang="en-US" sz="1733" dirty="0"/>
              <a:t>Airbus  A300 / 310</a:t>
            </a:r>
          </a:p>
          <a:p>
            <a:pPr marL="0" indent="0" defTabSz="806846" eaLnBrk="0" fontAlgn="base" hangingPunct="0">
              <a:spcBef>
                <a:spcPct val="0"/>
              </a:spcBef>
              <a:spcAft>
                <a:spcPct val="0"/>
              </a:spcAft>
              <a:buNone/>
            </a:pPr>
            <a:r>
              <a:rPr lang="en-US" sz="1733" dirty="0"/>
              <a:t>Boeing 747 / 767 (incl. Tanker) / MD11</a:t>
            </a:r>
          </a:p>
          <a:p>
            <a:pPr marL="0" indent="0" defTabSz="806846" eaLnBrk="0" fontAlgn="base" hangingPunct="0">
              <a:spcBef>
                <a:spcPct val="0"/>
              </a:spcBef>
              <a:spcAft>
                <a:spcPct val="0"/>
              </a:spcAft>
              <a:buNone/>
            </a:pPr>
            <a:r>
              <a:rPr lang="en-US" sz="1733" dirty="0"/>
              <a:t>Lockheed </a:t>
            </a:r>
            <a:r>
              <a:rPr lang="en-US" sz="1733" b="1" dirty="0"/>
              <a:t>C5</a:t>
            </a:r>
            <a:r>
              <a:rPr lang="en-US" sz="1733" dirty="0"/>
              <a:t>, Kawasaki C-2 Transport</a:t>
            </a:r>
          </a:p>
          <a:p>
            <a:pPr lvl="1"/>
            <a:r>
              <a:rPr lang="en-US" sz="1733" dirty="0"/>
              <a:t>CF6-</a:t>
            </a:r>
            <a:r>
              <a:rPr lang="en-US" sz="1733" b="1" dirty="0"/>
              <a:t>80C</a:t>
            </a:r>
            <a:r>
              <a:rPr lang="en-US" sz="1733" dirty="0"/>
              <a:t>2 Thrust Reverser and TRAS</a:t>
            </a:r>
          </a:p>
        </p:txBody>
      </p:sp>
      <p:pic>
        <p:nvPicPr>
          <p:cNvPr id="6" name="Picture 5">
            <a:extLst>
              <a:ext uri="{FF2B5EF4-FFF2-40B4-BE49-F238E27FC236}">
                <a16:creationId xmlns:a16="http://schemas.microsoft.com/office/drawing/2014/main" id="{2A384B8C-B8BF-48A6-9019-CC05FA830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945" y="3565184"/>
            <a:ext cx="2110803" cy="123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E0410C2-B830-48AA-AA2F-9A38EFF6DE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257" y="2370603"/>
            <a:ext cx="2142403" cy="79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D:\My Stuff\CF34-10 Program\ARJ21 Program\Nacelle Pictures\Final 2002-04-26\FXCF3410A3.jpg">
            <a:extLst>
              <a:ext uri="{FF2B5EF4-FFF2-40B4-BE49-F238E27FC236}">
                <a16:creationId xmlns:a16="http://schemas.microsoft.com/office/drawing/2014/main" id="{A68FA9FA-45E1-49F2-AAF8-45B1F91127CC}"/>
              </a:ext>
            </a:extLst>
          </p:cNvPr>
          <p:cNvPicPr>
            <a:picLocks noChangeAspect="1" noChangeArrowheads="1"/>
          </p:cNvPicPr>
          <p:nvPr/>
        </p:nvPicPr>
        <p:blipFill>
          <a:blip r:embed="rId4" cstate="print"/>
          <a:srcRect l="4559" t="4582" r="5820" b="29373"/>
          <a:stretch>
            <a:fillRect/>
          </a:stretch>
        </p:blipFill>
        <p:spPr bwMode="auto">
          <a:xfrm>
            <a:off x="2009449" y="5068857"/>
            <a:ext cx="2142401" cy="1065383"/>
          </a:xfrm>
          <a:prstGeom prst="rect">
            <a:avLst/>
          </a:prstGeom>
          <a:noFill/>
          <a:ln w="9525">
            <a:noFill/>
            <a:miter lim="800000"/>
            <a:headEnd/>
            <a:tailEnd/>
          </a:ln>
        </p:spPr>
      </p:pic>
      <p:pic>
        <p:nvPicPr>
          <p:cNvPr id="9" name="Picture 2">
            <a:extLst>
              <a:ext uri="{FF2B5EF4-FFF2-40B4-BE49-F238E27FC236}">
                <a16:creationId xmlns:a16="http://schemas.microsoft.com/office/drawing/2014/main" id="{FCFA8A00-7381-4095-AC9D-ED0000A4BC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0233" y="5010580"/>
            <a:ext cx="1601715" cy="120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342137F3-E47F-4589-89C6-73A6725C05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23" b="5816"/>
          <a:stretch/>
        </p:blipFill>
        <p:spPr bwMode="auto">
          <a:xfrm>
            <a:off x="4633124" y="2195973"/>
            <a:ext cx="1622768" cy="114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667B8C9A-7130-4EAC-9835-3311B6A31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8182" y="824920"/>
            <a:ext cx="2142401" cy="101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3">
            <a:extLst>
              <a:ext uri="{FF2B5EF4-FFF2-40B4-BE49-F238E27FC236}">
                <a16:creationId xmlns:a16="http://schemas.microsoft.com/office/drawing/2014/main" id="{8BC0E78E-4FC7-4628-8B2D-62BD62841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7300" y="824919"/>
            <a:ext cx="1454416" cy="101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5">
            <a:extLst>
              <a:ext uri="{FF2B5EF4-FFF2-40B4-BE49-F238E27FC236}">
                <a16:creationId xmlns:a16="http://schemas.microsoft.com/office/drawing/2014/main" id="{2E77A6C7-BEC2-4867-AF84-6E255E564F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3124" y="3618267"/>
            <a:ext cx="1715936" cy="113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4">
            <a:extLst>
              <a:ext uri="{FF2B5EF4-FFF2-40B4-BE49-F238E27FC236}">
                <a16:creationId xmlns:a16="http://schemas.microsoft.com/office/drawing/2014/main" id="{8E64A39A-8378-41B2-A54A-87450B4C2670}"/>
              </a:ext>
            </a:extLst>
          </p:cNvPr>
          <p:cNvSpPr txBox="1">
            <a:spLocks/>
          </p:cNvSpPr>
          <p:nvPr/>
        </p:nvSpPr>
        <p:spPr>
          <a:xfrm>
            <a:off x="6655130" y="2195972"/>
            <a:ext cx="4741789" cy="118789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F0000"/>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0000"/>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000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00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0000"/>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6846" eaLnBrk="0" fontAlgn="base" hangingPunct="0">
              <a:spcBef>
                <a:spcPct val="0"/>
              </a:spcBef>
              <a:spcAft>
                <a:spcPct val="0"/>
              </a:spcAft>
              <a:buNone/>
            </a:pPr>
            <a:r>
              <a:rPr lang="en-US" sz="1733" dirty="0"/>
              <a:t>Airbus  A330</a:t>
            </a:r>
          </a:p>
          <a:p>
            <a:pPr lvl="1"/>
            <a:r>
              <a:rPr lang="en-US" sz="1733" dirty="0"/>
              <a:t>CF6-</a:t>
            </a:r>
            <a:r>
              <a:rPr lang="en-US" sz="1733" b="1" dirty="0"/>
              <a:t>80E</a:t>
            </a:r>
            <a:r>
              <a:rPr lang="en-US" sz="1733" dirty="0"/>
              <a:t> Thrust Reverser and TRAS</a:t>
            </a:r>
          </a:p>
          <a:p>
            <a:pPr lvl="1"/>
            <a:r>
              <a:rPr lang="en-US" sz="1733" dirty="0"/>
              <a:t>Pratt Whitney 4168 Thrust Reverser</a:t>
            </a:r>
          </a:p>
        </p:txBody>
      </p:sp>
      <p:sp>
        <p:nvSpPr>
          <p:cNvPr id="18" name="Text Placeholder 4">
            <a:extLst>
              <a:ext uri="{FF2B5EF4-FFF2-40B4-BE49-F238E27FC236}">
                <a16:creationId xmlns:a16="http://schemas.microsoft.com/office/drawing/2014/main" id="{AA79B59B-AD06-488F-9EE4-9A14DEB0D33B}"/>
              </a:ext>
            </a:extLst>
          </p:cNvPr>
          <p:cNvSpPr txBox="1">
            <a:spLocks/>
          </p:cNvSpPr>
          <p:nvPr/>
        </p:nvSpPr>
        <p:spPr>
          <a:xfrm>
            <a:off x="6683178" y="3610208"/>
            <a:ext cx="4741789" cy="118789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F0000"/>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0000"/>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000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00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0000"/>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6846" eaLnBrk="0" fontAlgn="base" hangingPunct="0">
              <a:spcBef>
                <a:spcPct val="0"/>
              </a:spcBef>
              <a:spcAft>
                <a:spcPct val="0"/>
              </a:spcAft>
              <a:buNone/>
            </a:pPr>
            <a:r>
              <a:rPr lang="en-US" sz="1733" dirty="0"/>
              <a:t>Embraer ERJ-190/195</a:t>
            </a:r>
          </a:p>
          <a:p>
            <a:pPr lvl="1"/>
            <a:r>
              <a:rPr lang="en-US" sz="1733" dirty="0"/>
              <a:t>CF34-</a:t>
            </a:r>
            <a:r>
              <a:rPr lang="en-US" sz="1733" b="1" dirty="0"/>
              <a:t>10E</a:t>
            </a:r>
            <a:r>
              <a:rPr lang="en-US" sz="1733" dirty="0"/>
              <a:t> Thrust Reverser and TRAS</a:t>
            </a:r>
          </a:p>
        </p:txBody>
      </p:sp>
      <p:sp>
        <p:nvSpPr>
          <p:cNvPr id="19" name="Text Placeholder 4">
            <a:extLst>
              <a:ext uri="{FF2B5EF4-FFF2-40B4-BE49-F238E27FC236}">
                <a16:creationId xmlns:a16="http://schemas.microsoft.com/office/drawing/2014/main" id="{72D14B58-5E73-4E49-B073-85F1C6EA8A55}"/>
              </a:ext>
            </a:extLst>
          </p:cNvPr>
          <p:cNvSpPr txBox="1">
            <a:spLocks/>
          </p:cNvSpPr>
          <p:nvPr/>
        </p:nvSpPr>
        <p:spPr>
          <a:xfrm>
            <a:off x="6683178" y="4985299"/>
            <a:ext cx="4741789" cy="118789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F0000"/>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0000"/>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000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00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0000"/>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6846" eaLnBrk="0" fontAlgn="base" hangingPunct="0">
              <a:spcBef>
                <a:spcPct val="0"/>
              </a:spcBef>
              <a:spcAft>
                <a:spcPct val="0"/>
              </a:spcAft>
              <a:buNone/>
            </a:pPr>
            <a:r>
              <a:rPr lang="en-US" sz="1733" dirty="0"/>
              <a:t>COMAC ARJ-21</a:t>
            </a:r>
          </a:p>
          <a:p>
            <a:pPr lvl="1"/>
            <a:r>
              <a:rPr lang="en-US" sz="1733" dirty="0"/>
              <a:t>CF34-</a:t>
            </a:r>
            <a:r>
              <a:rPr lang="en-US" sz="1733" b="1" dirty="0"/>
              <a:t>10A</a:t>
            </a:r>
            <a:r>
              <a:rPr lang="en-US" sz="1733" dirty="0"/>
              <a:t> Nacelle (Inlet, Fan Cowl &amp; Thrust reverser with TRAS)</a:t>
            </a:r>
          </a:p>
        </p:txBody>
      </p:sp>
    </p:spTree>
    <p:extLst>
      <p:ext uri="{BB962C8B-B14F-4D97-AF65-F5344CB8AC3E}">
        <p14:creationId xmlns:p14="http://schemas.microsoft.com/office/powerpoint/2010/main" val="987378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92124"/>
            <a:ext cx="10992556" cy="1325563"/>
          </a:xfrm>
        </p:spPr>
        <p:txBody>
          <a:bodyPr>
            <a:normAutofit/>
          </a:bodyPr>
          <a:lstStyle/>
          <a:p>
            <a:r>
              <a:rPr lang="en-US" sz="4267" dirty="0"/>
              <a:t>Current Customers &amp; Products</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11</a:t>
            </a:fld>
            <a:r>
              <a:rPr lang="en-US"/>
              <a:t>   | </a:t>
            </a:r>
            <a:endParaRPr lang="en-US" dirty="0"/>
          </a:p>
        </p:txBody>
      </p:sp>
      <p:sp>
        <p:nvSpPr>
          <p:cNvPr id="5" name="Text Placeholder 4">
            <a:extLst>
              <a:ext uri="{FF2B5EF4-FFF2-40B4-BE49-F238E27FC236}">
                <a16:creationId xmlns:a16="http://schemas.microsoft.com/office/drawing/2014/main" id="{3082EBCE-0343-4CA3-954B-B28396D4BC19}"/>
              </a:ext>
            </a:extLst>
          </p:cNvPr>
          <p:cNvSpPr>
            <a:spLocks noGrp="1"/>
          </p:cNvSpPr>
          <p:nvPr>
            <p:ph type="body" sz="quarter" idx="13"/>
          </p:nvPr>
        </p:nvSpPr>
        <p:spPr>
          <a:xfrm>
            <a:off x="6612011" y="796376"/>
            <a:ext cx="4741789" cy="1187893"/>
          </a:xfrm>
        </p:spPr>
        <p:txBody>
          <a:bodyPr>
            <a:normAutofit/>
          </a:bodyPr>
          <a:lstStyle/>
          <a:p>
            <a:pPr marL="0" indent="0" defTabSz="806846" eaLnBrk="0" fontAlgn="base" hangingPunct="0">
              <a:spcBef>
                <a:spcPct val="0"/>
              </a:spcBef>
              <a:spcAft>
                <a:spcPct val="0"/>
              </a:spcAft>
              <a:buNone/>
            </a:pPr>
            <a:r>
              <a:rPr lang="en-US" sz="1733" dirty="0"/>
              <a:t>Boeing </a:t>
            </a:r>
            <a:r>
              <a:rPr lang="en-US" sz="1733" b="1" dirty="0"/>
              <a:t>747-8</a:t>
            </a:r>
          </a:p>
          <a:p>
            <a:pPr lvl="1"/>
            <a:r>
              <a:rPr lang="en-US" sz="1733" dirty="0"/>
              <a:t>GEnX-2B Thrust Reverser</a:t>
            </a:r>
          </a:p>
        </p:txBody>
      </p:sp>
      <p:sp>
        <p:nvSpPr>
          <p:cNvPr id="16" name="Text Placeholder 4">
            <a:extLst>
              <a:ext uri="{FF2B5EF4-FFF2-40B4-BE49-F238E27FC236}">
                <a16:creationId xmlns:a16="http://schemas.microsoft.com/office/drawing/2014/main" id="{8E64A39A-8378-41B2-A54A-87450B4C2670}"/>
              </a:ext>
            </a:extLst>
          </p:cNvPr>
          <p:cNvSpPr txBox="1">
            <a:spLocks/>
          </p:cNvSpPr>
          <p:nvPr/>
        </p:nvSpPr>
        <p:spPr>
          <a:xfrm>
            <a:off x="6655130" y="2195972"/>
            <a:ext cx="4741789" cy="118789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F0000"/>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0000"/>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000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00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0000"/>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6846" eaLnBrk="0" fontAlgn="base" hangingPunct="0">
              <a:spcBef>
                <a:spcPct val="0"/>
              </a:spcBef>
              <a:spcAft>
                <a:spcPct val="0"/>
              </a:spcAft>
              <a:buNone/>
            </a:pPr>
            <a:r>
              <a:rPr lang="en-US" sz="1733" dirty="0"/>
              <a:t>Bombardier Global 7000 / 8000</a:t>
            </a:r>
          </a:p>
          <a:p>
            <a:pPr lvl="1"/>
            <a:r>
              <a:rPr lang="en-US" sz="1733" b="1" dirty="0"/>
              <a:t>Passport 20 </a:t>
            </a:r>
            <a:r>
              <a:rPr lang="en-US" sz="1733" dirty="0"/>
              <a:t>Inlet, Fan Cowl and TRAS</a:t>
            </a:r>
          </a:p>
        </p:txBody>
      </p:sp>
      <p:sp>
        <p:nvSpPr>
          <p:cNvPr id="18" name="Text Placeholder 4">
            <a:extLst>
              <a:ext uri="{FF2B5EF4-FFF2-40B4-BE49-F238E27FC236}">
                <a16:creationId xmlns:a16="http://schemas.microsoft.com/office/drawing/2014/main" id="{AA79B59B-AD06-488F-9EE4-9A14DEB0D33B}"/>
              </a:ext>
            </a:extLst>
          </p:cNvPr>
          <p:cNvSpPr txBox="1">
            <a:spLocks/>
          </p:cNvSpPr>
          <p:nvPr/>
        </p:nvSpPr>
        <p:spPr>
          <a:xfrm>
            <a:off x="6683178" y="3610208"/>
            <a:ext cx="4741789" cy="118789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F0000"/>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0000"/>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000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00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0000"/>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6846" eaLnBrk="0" fontAlgn="base" hangingPunct="0">
              <a:spcBef>
                <a:spcPct val="0"/>
              </a:spcBef>
              <a:spcAft>
                <a:spcPct val="0"/>
              </a:spcAft>
              <a:buNone/>
            </a:pPr>
            <a:r>
              <a:rPr lang="en-US" sz="1733" dirty="0"/>
              <a:t>Airbus </a:t>
            </a:r>
            <a:r>
              <a:rPr lang="en-US" sz="1733" b="1" dirty="0"/>
              <a:t>A320</a:t>
            </a:r>
            <a:r>
              <a:rPr lang="en-US" sz="1733" dirty="0"/>
              <a:t> NEO</a:t>
            </a:r>
          </a:p>
          <a:p>
            <a:pPr lvl="1"/>
            <a:r>
              <a:rPr lang="en-US" sz="1733" dirty="0"/>
              <a:t>LEAP-1A Transcowl, TRAS and EBU</a:t>
            </a:r>
          </a:p>
        </p:txBody>
      </p:sp>
      <p:sp>
        <p:nvSpPr>
          <p:cNvPr id="19" name="Text Placeholder 4">
            <a:extLst>
              <a:ext uri="{FF2B5EF4-FFF2-40B4-BE49-F238E27FC236}">
                <a16:creationId xmlns:a16="http://schemas.microsoft.com/office/drawing/2014/main" id="{72D14B58-5E73-4E49-B073-85F1C6EA8A55}"/>
              </a:ext>
            </a:extLst>
          </p:cNvPr>
          <p:cNvSpPr txBox="1">
            <a:spLocks/>
          </p:cNvSpPr>
          <p:nvPr/>
        </p:nvSpPr>
        <p:spPr>
          <a:xfrm>
            <a:off x="6678315" y="5188127"/>
            <a:ext cx="4741789" cy="1187893"/>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Clr>
                <a:srgbClr val="FF0000"/>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0000"/>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000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00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0000"/>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6846" eaLnBrk="0" fontAlgn="base" hangingPunct="0">
              <a:spcBef>
                <a:spcPct val="0"/>
              </a:spcBef>
              <a:spcAft>
                <a:spcPct val="0"/>
              </a:spcAft>
              <a:buNone/>
            </a:pPr>
            <a:r>
              <a:rPr lang="en-US" sz="1733" dirty="0"/>
              <a:t>COMAC </a:t>
            </a:r>
            <a:r>
              <a:rPr lang="en-US" sz="1733" b="1" dirty="0"/>
              <a:t>C919</a:t>
            </a:r>
          </a:p>
          <a:p>
            <a:pPr lvl="1"/>
            <a:r>
              <a:rPr lang="en-US" sz="1733" dirty="0"/>
              <a:t>LEAP-1C Inlet, Fan Cowl, IFS</a:t>
            </a:r>
          </a:p>
        </p:txBody>
      </p:sp>
      <p:pic>
        <p:nvPicPr>
          <p:cNvPr id="17" name="Picture 6">
            <a:extLst>
              <a:ext uri="{FF2B5EF4-FFF2-40B4-BE49-F238E27FC236}">
                <a16:creationId xmlns:a16="http://schemas.microsoft.com/office/drawing/2014/main" id="{EB0E37A0-EA7F-4701-A0B3-268330A2B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13821" y="2406668"/>
            <a:ext cx="2301263" cy="63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C:\Users\210016193\AppData\Local\Microsoft\Windows\Temporary Internet Files\Content.Outlook\Q4XXSICS\525A7495.jpg">
            <a:extLst>
              <a:ext uri="{FF2B5EF4-FFF2-40B4-BE49-F238E27FC236}">
                <a16:creationId xmlns:a16="http://schemas.microsoft.com/office/drawing/2014/main" id="{FE2F6250-BB99-4E5F-B14E-0F795B56A3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90" t="24570"/>
          <a:stretch/>
        </p:blipFill>
        <p:spPr bwMode="auto">
          <a:xfrm>
            <a:off x="4484998" y="2350637"/>
            <a:ext cx="1770276" cy="9654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E49EDE9-21A2-4F83-8694-DE0C2760BB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2925" y="997143"/>
            <a:ext cx="2469771" cy="781797"/>
          </a:xfrm>
          <a:prstGeom prst="rect">
            <a:avLst/>
          </a:prstGeom>
          <a:ln>
            <a:noFill/>
          </a:ln>
          <a:effectLst>
            <a:outerShdw blurRad="292100" dist="139700" dir="2700000" algn="tl" rotWithShape="0">
              <a:srgbClr val="333333">
                <a:alpha val="65000"/>
              </a:srgbClr>
            </a:outerShdw>
          </a:effectLst>
        </p:spPr>
      </p:pic>
      <p:pic>
        <p:nvPicPr>
          <p:cNvPr id="22" name="Picture 2" descr="\\BWIENGEMC\programs\747-8_Reverser\photos\Customer Photos 7-19-2011\1420 Rollout 111209 035.jpg">
            <a:extLst>
              <a:ext uri="{FF2B5EF4-FFF2-40B4-BE49-F238E27FC236}">
                <a16:creationId xmlns:a16="http://schemas.microsoft.com/office/drawing/2014/main" id="{70653CB3-8152-4FB5-86CF-25C321FABEF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649"/>
          <a:stretch/>
        </p:blipFill>
        <p:spPr bwMode="auto">
          <a:xfrm>
            <a:off x="4492780" y="761923"/>
            <a:ext cx="1807945" cy="12522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A92625C-6D26-4634-B38F-E21525C75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0000">
            <a:off x="1940320" y="3829663"/>
            <a:ext cx="2301496" cy="70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944CA312-6216-47A0-BBDB-6EDB9FF0A3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2781" y="3584850"/>
            <a:ext cx="1770276" cy="132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
            <a:extLst>
              <a:ext uri="{FF2B5EF4-FFF2-40B4-BE49-F238E27FC236}">
                <a16:creationId xmlns:a16="http://schemas.microsoft.com/office/drawing/2014/main" id="{A5B61057-AEED-4892-ABD5-66208B0C89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31580">
            <a:off x="1872063" y="5323397"/>
            <a:ext cx="2202408" cy="6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A4495813-7B3E-4999-87DD-937739DC95F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273"/>
          <a:stretch/>
        </p:blipFill>
        <p:spPr bwMode="auto">
          <a:xfrm>
            <a:off x="4468139" y="5126369"/>
            <a:ext cx="1870052" cy="115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05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D4B8-702B-4626-BB56-D0A71298ECF8}"/>
              </a:ext>
            </a:extLst>
          </p:cNvPr>
          <p:cNvSpPr>
            <a:spLocks noGrp="1"/>
          </p:cNvSpPr>
          <p:nvPr>
            <p:ph type="title"/>
          </p:nvPr>
        </p:nvSpPr>
        <p:spPr>
          <a:xfrm>
            <a:off x="361245" y="365126"/>
            <a:ext cx="10992556" cy="898190"/>
          </a:xfrm>
        </p:spPr>
        <p:txBody>
          <a:bodyPr>
            <a:normAutofit/>
          </a:bodyPr>
          <a:lstStyle/>
          <a:p>
            <a:r>
              <a:rPr lang="en-US" sz="4400" b="0" dirty="0"/>
              <a:t>Timeline of Programs</a:t>
            </a:r>
          </a:p>
        </p:txBody>
      </p:sp>
      <p:sp>
        <p:nvSpPr>
          <p:cNvPr id="3" name="Footer Placeholder 2">
            <a:extLst>
              <a:ext uri="{FF2B5EF4-FFF2-40B4-BE49-F238E27FC236}">
                <a16:creationId xmlns:a16="http://schemas.microsoft.com/office/drawing/2014/main" id="{C1DD8B6F-AC18-498E-851A-3EA950D3E9B1}"/>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a:p>
            <a:pPr>
              <a:spcBef>
                <a:spcPts val="800"/>
              </a:spcBef>
              <a:defRPr/>
            </a:pPr>
            <a:r>
              <a:rPr lang="en-US" dirty="0">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481705A7-A1B7-4247-82BC-C4C94BEB8F8B}"/>
              </a:ext>
            </a:extLst>
          </p:cNvPr>
          <p:cNvSpPr>
            <a:spLocks noGrp="1"/>
          </p:cNvSpPr>
          <p:nvPr>
            <p:ph type="sldNum" sz="quarter" idx="12"/>
          </p:nvPr>
        </p:nvSpPr>
        <p:spPr/>
        <p:txBody>
          <a:bodyPr/>
          <a:lstStyle/>
          <a:p>
            <a:fld id="{FC766537-94F2-A24E-B020-2BCDC9CD5735}" type="slidenum">
              <a:rPr lang="en-US" smtClean="0"/>
              <a:pPr/>
              <a:t>12</a:t>
            </a:fld>
            <a:r>
              <a:rPr lang="en-US"/>
              <a:t>   | </a:t>
            </a:r>
            <a:endParaRPr lang="en-US" dirty="0"/>
          </a:p>
        </p:txBody>
      </p:sp>
      <p:pic>
        <p:nvPicPr>
          <p:cNvPr id="6" name="Picture 5">
            <a:extLst>
              <a:ext uri="{FF2B5EF4-FFF2-40B4-BE49-F238E27FC236}">
                <a16:creationId xmlns:a16="http://schemas.microsoft.com/office/drawing/2014/main" id="{830FAAFE-E54D-4795-9F97-7CA0269FC366}"/>
              </a:ext>
            </a:extLst>
          </p:cNvPr>
          <p:cNvPicPr>
            <a:picLocks/>
          </p:cNvPicPr>
          <p:nvPr/>
        </p:nvPicPr>
        <p:blipFill>
          <a:blip r:embed="rId2"/>
          <a:stretch>
            <a:fillRect/>
          </a:stretch>
        </p:blipFill>
        <p:spPr>
          <a:xfrm>
            <a:off x="5760505" y="3989428"/>
            <a:ext cx="1609344" cy="1051560"/>
          </a:xfrm>
          <a:prstGeom prst="rect">
            <a:avLst/>
          </a:prstGeom>
          <a:ln w="28575">
            <a:solidFill>
              <a:schemeClr val="tx1"/>
            </a:solidFill>
          </a:ln>
        </p:spPr>
      </p:pic>
      <p:pic>
        <p:nvPicPr>
          <p:cNvPr id="7" name="Picture 6">
            <a:extLst>
              <a:ext uri="{FF2B5EF4-FFF2-40B4-BE49-F238E27FC236}">
                <a16:creationId xmlns:a16="http://schemas.microsoft.com/office/drawing/2014/main" id="{4C1B88B2-9EA0-4151-A216-3CE61020B621}"/>
              </a:ext>
            </a:extLst>
          </p:cNvPr>
          <p:cNvPicPr>
            <a:picLocks noChangeAspect="1"/>
          </p:cNvPicPr>
          <p:nvPr/>
        </p:nvPicPr>
        <p:blipFill>
          <a:blip r:embed="rId3"/>
          <a:stretch>
            <a:fillRect/>
          </a:stretch>
        </p:blipFill>
        <p:spPr>
          <a:xfrm>
            <a:off x="5758263" y="1816963"/>
            <a:ext cx="1611586" cy="1051560"/>
          </a:xfrm>
          <a:prstGeom prst="rect">
            <a:avLst/>
          </a:prstGeom>
          <a:ln w="28575">
            <a:solidFill>
              <a:schemeClr val="tx1"/>
            </a:solidFill>
          </a:ln>
        </p:spPr>
      </p:pic>
      <p:sp>
        <p:nvSpPr>
          <p:cNvPr id="8" name="Arrow: Right 33">
            <a:extLst>
              <a:ext uri="{FF2B5EF4-FFF2-40B4-BE49-F238E27FC236}">
                <a16:creationId xmlns:a16="http://schemas.microsoft.com/office/drawing/2014/main" id="{A4DCC2E2-4219-482E-A8AE-9AF51B243C2B}"/>
              </a:ext>
            </a:extLst>
          </p:cNvPr>
          <p:cNvSpPr/>
          <p:nvPr/>
        </p:nvSpPr>
        <p:spPr bwMode="auto">
          <a:xfrm>
            <a:off x="436545" y="3217886"/>
            <a:ext cx="11287164" cy="457200"/>
          </a:xfrm>
          <a:prstGeom prst="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effectLst/>
              <a:latin typeface="Arial" panose="020B0604020202020204" pitchFamily="34" charset="0"/>
              <a:cs typeface="Arial" panose="020B0604020202020204" pitchFamily="34" charset="0"/>
            </a:endParaRPr>
          </a:p>
        </p:txBody>
      </p:sp>
      <p:pic>
        <p:nvPicPr>
          <p:cNvPr id="9" name="Picture 4" descr="C:\DOCUME~1\gm0223t\LOCALS~1\Tmp\npo000038.tmp">
            <a:extLst>
              <a:ext uri="{FF2B5EF4-FFF2-40B4-BE49-F238E27FC236}">
                <a16:creationId xmlns:a16="http://schemas.microsoft.com/office/drawing/2014/main" id="{2CDA969A-4EBA-4B6D-9308-FB97FBDCF06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92" y="1816963"/>
            <a:ext cx="1609344" cy="1051560"/>
          </a:xfrm>
          <a:prstGeom prst="rect">
            <a:avLst/>
          </a:prstGeom>
          <a:noFill/>
          <a:ln w="28575">
            <a:solidFill>
              <a:schemeClr val="tx1"/>
            </a:solidFill>
            <a:miter lim="800000"/>
            <a:headEnd/>
            <a:tailEnd/>
          </a:ln>
          <a:extLst>
            <a:ext uri="{AF507438-7753-43E0-B8FC-AC1667EBCBE1}">
              <a14:hiddenEffects xmlns:a14="http://schemas.microsoft.com/office/drawing/2010/main">
                <a:effectLst>
                  <a:outerShdw dist="35921" dir="2700000" algn="ctr" rotWithShape="0">
                    <a:schemeClr val="tx2"/>
                  </a:outerShdw>
                </a:effectLst>
              </a14:hiddenEffects>
            </a:ext>
          </a:extLst>
        </p:spPr>
      </p:pic>
      <p:sp>
        <p:nvSpPr>
          <p:cNvPr id="10" name="Text Box 5">
            <a:extLst>
              <a:ext uri="{FF2B5EF4-FFF2-40B4-BE49-F238E27FC236}">
                <a16:creationId xmlns:a16="http://schemas.microsoft.com/office/drawing/2014/main" id="{A8BB3C21-5D7D-4332-B028-D99CB290604C}"/>
              </a:ext>
            </a:extLst>
          </p:cNvPr>
          <p:cNvSpPr txBox="1">
            <a:spLocks noChangeArrowheads="1"/>
          </p:cNvSpPr>
          <p:nvPr/>
        </p:nvSpPr>
        <p:spPr bwMode="auto">
          <a:xfrm>
            <a:off x="447653" y="1224488"/>
            <a:ext cx="1790376" cy="74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tabLst>
                <a:tab pos="1027113" algn="l"/>
              </a:tabLst>
              <a:defRPr sz="4000" b="1">
                <a:solidFill>
                  <a:schemeClr val="tx1"/>
                </a:solidFill>
                <a:latin typeface="GE Inspira" pitchFamily="34" charset="0"/>
              </a:defRPr>
            </a:lvl1pPr>
            <a:lvl2pPr marL="742950" indent="-285750">
              <a:tabLst>
                <a:tab pos="1027113" algn="l"/>
              </a:tabLst>
              <a:defRPr sz="4000" b="1">
                <a:solidFill>
                  <a:schemeClr val="tx1"/>
                </a:solidFill>
                <a:latin typeface="GE Inspira" pitchFamily="34" charset="0"/>
              </a:defRPr>
            </a:lvl2pPr>
            <a:lvl3pPr marL="1143000" indent="-228600">
              <a:tabLst>
                <a:tab pos="1027113" algn="l"/>
              </a:tabLst>
              <a:defRPr sz="4000" b="1">
                <a:solidFill>
                  <a:schemeClr val="tx1"/>
                </a:solidFill>
                <a:latin typeface="GE Inspira" pitchFamily="34" charset="0"/>
              </a:defRPr>
            </a:lvl3pPr>
            <a:lvl4pPr marL="1600200" indent="-228600">
              <a:tabLst>
                <a:tab pos="1027113" algn="l"/>
              </a:tabLst>
              <a:defRPr sz="4000" b="1">
                <a:solidFill>
                  <a:schemeClr val="tx1"/>
                </a:solidFill>
                <a:latin typeface="GE Inspira" pitchFamily="34" charset="0"/>
              </a:defRPr>
            </a:lvl4pPr>
            <a:lvl5pPr marL="2057400" indent="-228600">
              <a:tabLst>
                <a:tab pos="1027113" algn="l"/>
              </a:tabLst>
              <a:defRPr sz="4000" b="1">
                <a:solidFill>
                  <a:schemeClr val="tx1"/>
                </a:solidFill>
                <a:latin typeface="GE Inspira" pitchFamily="34" charset="0"/>
              </a:defRPr>
            </a:lvl5pPr>
            <a:lvl6pPr marL="2514600" indent="-228600" eaLnBrk="0" fontAlgn="base" hangingPunct="0">
              <a:spcBef>
                <a:spcPct val="0"/>
              </a:spcBef>
              <a:spcAft>
                <a:spcPct val="0"/>
              </a:spcAft>
              <a:tabLst>
                <a:tab pos="1027113" algn="l"/>
              </a:tabLst>
              <a:defRPr sz="4000" b="1">
                <a:solidFill>
                  <a:schemeClr val="tx1"/>
                </a:solidFill>
                <a:latin typeface="GE Inspira" pitchFamily="34" charset="0"/>
              </a:defRPr>
            </a:lvl6pPr>
            <a:lvl7pPr marL="2971800" indent="-228600" eaLnBrk="0" fontAlgn="base" hangingPunct="0">
              <a:spcBef>
                <a:spcPct val="0"/>
              </a:spcBef>
              <a:spcAft>
                <a:spcPct val="0"/>
              </a:spcAft>
              <a:tabLst>
                <a:tab pos="1027113" algn="l"/>
              </a:tabLst>
              <a:defRPr sz="4000" b="1">
                <a:solidFill>
                  <a:schemeClr val="tx1"/>
                </a:solidFill>
                <a:latin typeface="GE Inspira" pitchFamily="34" charset="0"/>
              </a:defRPr>
            </a:lvl7pPr>
            <a:lvl8pPr marL="3429000" indent="-228600" eaLnBrk="0" fontAlgn="base" hangingPunct="0">
              <a:spcBef>
                <a:spcPct val="0"/>
              </a:spcBef>
              <a:spcAft>
                <a:spcPct val="0"/>
              </a:spcAft>
              <a:tabLst>
                <a:tab pos="1027113" algn="l"/>
              </a:tabLst>
              <a:defRPr sz="4000" b="1">
                <a:solidFill>
                  <a:schemeClr val="tx1"/>
                </a:solidFill>
                <a:latin typeface="GE Inspira" pitchFamily="34" charset="0"/>
              </a:defRPr>
            </a:lvl8pPr>
            <a:lvl9pPr marL="3886200" indent="-228600" eaLnBrk="0" fontAlgn="base" hangingPunct="0">
              <a:spcBef>
                <a:spcPct val="0"/>
              </a:spcBef>
              <a:spcAft>
                <a:spcPct val="0"/>
              </a:spcAft>
              <a:tabLst>
                <a:tab pos="1027113" algn="l"/>
              </a:tabLst>
              <a:defRPr sz="4000" b="1">
                <a:solidFill>
                  <a:schemeClr val="tx1"/>
                </a:solidFill>
                <a:latin typeface="GE Inspira" pitchFamily="34" charset="0"/>
              </a:defRPr>
            </a:lvl9pPr>
          </a:lstStyle>
          <a:p>
            <a:pPr marL="0" indent="0">
              <a:lnSpc>
                <a:spcPct val="80000"/>
              </a:lnSpc>
              <a:spcBef>
                <a:spcPct val="20000"/>
              </a:spcBef>
              <a:defRPr/>
            </a:pPr>
            <a:r>
              <a:rPr lang="en-US" sz="1200" b="0" kern="0" dirty="0">
                <a:latin typeface="Arial" panose="020B0604020202020204" pitchFamily="34" charset="0"/>
                <a:cs typeface="Arial" panose="020B0604020202020204" pitchFamily="34" charset="0"/>
              </a:rPr>
              <a:t>B767 / B747 / MD-11</a:t>
            </a:r>
          </a:p>
          <a:p>
            <a:pPr marL="0" indent="0">
              <a:lnSpc>
                <a:spcPct val="70000"/>
              </a:lnSpc>
              <a:spcBef>
                <a:spcPct val="20000"/>
              </a:spcBef>
              <a:defRPr/>
            </a:pPr>
            <a:r>
              <a:rPr lang="en-US" sz="1200" kern="0" dirty="0">
                <a:latin typeface="Arial" panose="020B0604020202020204" pitchFamily="34" charset="0"/>
                <a:cs typeface="Arial" panose="020B0604020202020204" pitchFamily="34" charset="0"/>
              </a:rPr>
              <a:t>CF6-80C2</a:t>
            </a:r>
            <a:r>
              <a:rPr lang="en-US" sz="1200" b="0" kern="0" dirty="0">
                <a:latin typeface="Arial" panose="020B0604020202020204" pitchFamily="34" charset="0"/>
                <a:cs typeface="Arial" panose="020B0604020202020204" pitchFamily="34" charset="0"/>
              </a:rPr>
              <a:t> </a:t>
            </a:r>
          </a:p>
          <a:p>
            <a:pPr marL="0" indent="0">
              <a:lnSpc>
                <a:spcPct val="70000"/>
              </a:lnSpc>
              <a:spcBef>
                <a:spcPct val="20000"/>
              </a:spcBef>
              <a:defRPr/>
            </a:pPr>
            <a:r>
              <a:rPr lang="en-US" sz="1200" b="0" kern="0" dirty="0">
                <a:latin typeface="Arial" panose="020B0604020202020204" pitchFamily="34" charset="0"/>
                <a:cs typeface="Arial" panose="020B0604020202020204" pitchFamily="34" charset="0"/>
              </a:rPr>
              <a:t>Thrust Reverser</a:t>
            </a:r>
          </a:p>
          <a:p>
            <a:pPr marL="0" indent="0">
              <a:lnSpc>
                <a:spcPct val="70000"/>
              </a:lnSpc>
              <a:spcBef>
                <a:spcPct val="20000"/>
              </a:spcBef>
              <a:defRPr/>
            </a:pPr>
            <a:endParaRPr lang="en-US" sz="1200" b="0" kern="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C88011B-E82B-4044-B580-A33758FCAA24}"/>
              </a:ext>
            </a:extLst>
          </p:cNvPr>
          <p:cNvSpPr/>
          <p:nvPr/>
        </p:nvSpPr>
        <p:spPr>
          <a:xfrm>
            <a:off x="2152267" y="5121451"/>
            <a:ext cx="1552314"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ERJ190/195</a:t>
            </a:r>
          </a:p>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CF34-10E </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Thrust Reverser</a:t>
            </a:r>
          </a:p>
        </p:txBody>
      </p:sp>
      <p:sp>
        <p:nvSpPr>
          <p:cNvPr id="12" name="Rectangle 11">
            <a:extLst>
              <a:ext uri="{FF2B5EF4-FFF2-40B4-BE49-F238E27FC236}">
                <a16:creationId xmlns:a16="http://schemas.microsoft.com/office/drawing/2014/main" id="{2F038155-2C2F-47FD-A2A2-274EC7BCBF2B}"/>
              </a:ext>
            </a:extLst>
          </p:cNvPr>
          <p:cNvSpPr/>
          <p:nvPr/>
        </p:nvSpPr>
        <p:spPr>
          <a:xfrm>
            <a:off x="3936935" y="1207565"/>
            <a:ext cx="1392865"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ARJ21</a:t>
            </a:r>
          </a:p>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CF34-10A</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Nacelle</a:t>
            </a:r>
          </a:p>
        </p:txBody>
      </p:sp>
      <p:sp>
        <p:nvSpPr>
          <p:cNvPr id="13" name="Text Box 5">
            <a:extLst>
              <a:ext uri="{FF2B5EF4-FFF2-40B4-BE49-F238E27FC236}">
                <a16:creationId xmlns:a16="http://schemas.microsoft.com/office/drawing/2014/main" id="{B8D7003E-92D8-4877-93B9-F456C57C0856}"/>
              </a:ext>
            </a:extLst>
          </p:cNvPr>
          <p:cNvSpPr txBox="1">
            <a:spLocks noChangeArrowheads="1"/>
          </p:cNvSpPr>
          <p:nvPr/>
        </p:nvSpPr>
        <p:spPr bwMode="auto">
          <a:xfrm>
            <a:off x="2226540" y="1224488"/>
            <a:ext cx="1430103" cy="74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tabLst>
                <a:tab pos="1027113" algn="l"/>
              </a:tabLst>
              <a:defRPr sz="4000" b="1">
                <a:solidFill>
                  <a:schemeClr val="tx1"/>
                </a:solidFill>
                <a:latin typeface="GE Inspira" pitchFamily="34" charset="0"/>
              </a:defRPr>
            </a:lvl1pPr>
            <a:lvl2pPr marL="742950" indent="-285750">
              <a:tabLst>
                <a:tab pos="1027113" algn="l"/>
              </a:tabLst>
              <a:defRPr sz="4000" b="1">
                <a:solidFill>
                  <a:schemeClr val="tx1"/>
                </a:solidFill>
                <a:latin typeface="GE Inspira" pitchFamily="34" charset="0"/>
              </a:defRPr>
            </a:lvl2pPr>
            <a:lvl3pPr marL="1143000" indent="-228600">
              <a:tabLst>
                <a:tab pos="1027113" algn="l"/>
              </a:tabLst>
              <a:defRPr sz="4000" b="1">
                <a:solidFill>
                  <a:schemeClr val="tx1"/>
                </a:solidFill>
                <a:latin typeface="GE Inspira" pitchFamily="34" charset="0"/>
              </a:defRPr>
            </a:lvl3pPr>
            <a:lvl4pPr marL="1600200" indent="-228600">
              <a:tabLst>
                <a:tab pos="1027113" algn="l"/>
              </a:tabLst>
              <a:defRPr sz="4000" b="1">
                <a:solidFill>
                  <a:schemeClr val="tx1"/>
                </a:solidFill>
                <a:latin typeface="GE Inspira" pitchFamily="34" charset="0"/>
              </a:defRPr>
            </a:lvl4pPr>
            <a:lvl5pPr marL="2057400" indent="-228600">
              <a:tabLst>
                <a:tab pos="1027113" algn="l"/>
              </a:tabLst>
              <a:defRPr sz="4000" b="1">
                <a:solidFill>
                  <a:schemeClr val="tx1"/>
                </a:solidFill>
                <a:latin typeface="GE Inspira" pitchFamily="34" charset="0"/>
              </a:defRPr>
            </a:lvl5pPr>
            <a:lvl6pPr marL="2514600" indent="-228600" eaLnBrk="0" fontAlgn="base" hangingPunct="0">
              <a:spcBef>
                <a:spcPct val="0"/>
              </a:spcBef>
              <a:spcAft>
                <a:spcPct val="0"/>
              </a:spcAft>
              <a:tabLst>
                <a:tab pos="1027113" algn="l"/>
              </a:tabLst>
              <a:defRPr sz="4000" b="1">
                <a:solidFill>
                  <a:schemeClr val="tx1"/>
                </a:solidFill>
                <a:latin typeface="GE Inspira" pitchFamily="34" charset="0"/>
              </a:defRPr>
            </a:lvl6pPr>
            <a:lvl7pPr marL="2971800" indent="-228600" eaLnBrk="0" fontAlgn="base" hangingPunct="0">
              <a:spcBef>
                <a:spcPct val="0"/>
              </a:spcBef>
              <a:spcAft>
                <a:spcPct val="0"/>
              </a:spcAft>
              <a:tabLst>
                <a:tab pos="1027113" algn="l"/>
              </a:tabLst>
              <a:defRPr sz="4000" b="1">
                <a:solidFill>
                  <a:schemeClr val="tx1"/>
                </a:solidFill>
                <a:latin typeface="GE Inspira" pitchFamily="34" charset="0"/>
              </a:defRPr>
            </a:lvl7pPr>
            <a:lvl8pPr marL="3429000" indent="-228600" eaLnBrk="0" fontAlgn="base" hangingPunct="0">
              <a:spcBef>
                <a:spcPct val="0"/>
              </a:spcBef>
              <a:spcAft>
                <a:spcPct val="0"/>
              </a:spcAft>
              <a:tabLst>
                <a:tab pos="1027113" algn="l"/>
              </a:tabLst>
              <a:defRPr sz="4000" b="1">
                <a:solidFill>
                  <a:schemeClr val="tx1"/>
                </a:solidFill>
                <a:latin typeface="GE Inspira" pitchFamily="34" charset="0"/>
              </a:defRPr>
            </a:lvl8pPr>
            <a:lvl9pPr marL="3886200" indent="-228600" eaLnBrk="0" fontAlgn="base" hangingPunct="0">
              <a:spcBef>
                <a:spcPct val="0"/>
              </a:spcBef>
              <a:spcAft>
                <a:spcPct val="0"/>
              </a:spcAft>
              <a:tabLst>
                <a:tab pos="1027113" algn="l"/>
              </a:tabLst>
              <a:defRPr sz="4000" b="1">
                <a:solidFill>
                  <a:schemeClr val="tx1"/>
                </a:solidFill>
                <a:latin typeface="GE Inspira" pitchFamily="34" charset="0"/>
              </a:defRPr>
            </a:lvl9pPr>
          </a:lstStyle>
          <a:p>
            <a:pPr marL="0" indent="0">
              <a:lnSpc>
                <a:spcPct val="80000"/>
              </a:lnSpc>
              <a:spcBef>
                <a:spcPct val="20000"/>
              </a:spcBef>
              <a:defRPr/>
            </a:pPr>
            <a:r>
              <a:rPr lang="en-US" sz="1200" b="0" kern="0" dirty="0">
                <a:latin typeface="Arial" panose="020B0604020202020204" pitchFamily="34" charset="0"/>
                <a:cs typeface="Arial" panose="020B0604020202020204" pitchFamily="34" charset="0"/>
              </a:rPr>
              <a:t>A330</a:t>
            </a:r>
          </a:p>
          <a:p>
            <a:pPr marL="0" indent="0">
              <a:lnSpc>
                <a:spcPct val="70000"/>
              </a:lnSpc>
              <a:spcBef>
                <a:spcPct val="20000"/>
              </a:spcBef>
              <a:defRPr/>
            </a:pPr>
            <a:r>
              <a:rPr lang="en-US" sz="1200" kern="0" dirty="0">
                <a:latin typeface="Arial" panose="020B0604020202020204" pitchFamily="34" charset="0"/>
                <a:cs typeface="Arial" panose="020B0604020202020204" pitchFamily="34" charset="0"/>
              </a:rPr>
              <a:t>CF6-80E2 </a:t>
            </a:r>
          </a:p>
          <a:p>
            <a:pPr marL="0" indent="0">
              <a:lnSpc>
                <a:spcPct val="70000"/>
              </a:lnSpc>
              <a:spcBef>
                <a:spcPct val="20000"/>
              </a:spcBef>
              <a:defRPr/>
            </a:pPr>
            <a:r>
              <a:rPr lang="en-US" sz="1200" b="0" kern="0" dirty="0">
                <a:latin typeface="Arial" panose="020B0604020202020204" pitchFamily="34" charset="0"/>
                <a:cs typeface="Arial" panose="020B0604020202020204" pitchFamily="34" charset="0"/>
              </a:rPr>
              <a:t>Thrust Reverser</a:t>
            </a:r>
          </a:p>
          <a:p>
            <a:pPr marL="0" indent="0">
              <a:lnSpc>
                <a:spcPct val="70000"/>
              </a:lnSpc>
              <a:spcBef>
                <a:spcPct val="20000"/>
              </a:spcBef>
              <a:defRPr/>
            </a:pPr>
            <a:endParaRPr lang="en-US" sz="1200" b="0" kern="0" dirty="0">
              <a:latin typeface="Arial" panose="020B0604020202020204" pitchFamily="34" charset="0"/>
              <a:cs typeface="Arial" panose="020B0604020202020204" pitchFamily="34" charset="0"/>
            </a:endParaRPr>
          </a:p>
        </p:txBody>
      </p:sp>
      <p:sp>
        <p:nvSpPr>
          <p:cNvPr id="14" name="Text Box 5">
            <a:extLst>
              <a:ext uri="{FF2B5EF4-FFF2-40B4-BE49-F238E27FC236}">
                <a16:creationId xmlns:a16="http://schemas.microsoft.com/office/drawing/2014/main" id="{56C58D97-70FF-472D-AF6B-898B1504509D}"/>
              </a:ext>
            </a:extLst>
          </p:cNvPr>
          <p:cNvSpPr txBox="1">
            <a:spLocks noChangeArrowheads="1"/>
          </p:cNvSpPr>
          <p:nvPr/>
        </p:nvSpPr>
        <p:spPr bwMode="auto">
          <a:xfrm>
            <a:off x="435244" y="5109501"/>
            <a:ext cx="1639893" cy="57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tabLst>
                <a:tab pos="1027113" algn="l"/>
              </a:tabLst>
              <a:defRPr sz="4000" b="1">
                <a:solidFill>
                  <a:schemeClr val="tx1"/>
                </a:solidFill>
                <a:latin typeface="GE Inspira" pitchFamily="34" charset="0"/>
              </a:defRPr>
            </a:lvl1pPr>
            <a:lvl2pPr marL="742950" indent="-285750">
              <a:tabLst>
                <a:tab pos="1027113" algn="l"/>
              </a:tabLst>
              <a:defRPr sz="4000" b="1">
                <a:solidFill>
                  <a:schemeClr val="tx1"/>
                </a:solidFill>
                <a:latin typeface="GE Inspira" pitchFamily="34" charset="0"/>
              </a:defRPr>
            </a:lvl2pPr>
            <a:lvl3pPr marL="1143000" indent="-228600">
              <a:tabLst>
                <a:tab pos="1027113" algn="l"/>
              </a:tabLst>
              <a:defRPr sz="4000" b="1">
                <a:solidFill>
                  <a:schemeClr val="tx1"/>
                </a:solidFill>
                <a:latin typeface="GE Inspira" pitchFamily="34" charset="0"/>
              </a:defRPr>
            </a:lvl3pPr>
            <a:lvl4pPr marL="1600200" indent="-228600">
              <a:tabLst>
                <a:tab pos="1027113" algn="l"/>
              </a:tabLst>
              <a:defRPr sz="4000" b="1">
                <a:solidFill>
                  <a:schemeClr val="tx1"/>
                </a:solidFill>
                <a:latin typeface="GE Inspira" pitchFamily="34" charset="0"/>
              </a:defRPr>
            </a:lvl4pPr>
            <a:lvl5pPr marL="2057400" indent="-228600">
              <a:tabLst>
                <a:tab pos="1027113" algn="l"/>
              </a:tabLst>
              <a:defRPr sz="4000" b="1">
                <a:solidFill>
                  <a:schemeClr val="tx1"/>
                </a:solidFill>
                <a:latin typeface="GE Inspira" pitchFamily="34" charset="0"/>
              </a:defRPr>
            </a:lvl5pPr>
            <a:lvl6pPr marL="2514600" indent="-228600" eaLnBrk="0" fontAlgn="base" hangingPunct="0">
              <a:spcBef>
                <a:spcPct val="0"/>
              </a:spcBef>
              <a:spcAft>
                <a:spcPct val="0"/>
              </a:spcAft>
              <a:tabLst>
                <a:tab pos="1027113" algn="l"/>
              </a:tabLst>
              <a:defRPr sz="4000" b="1">
                <a:solidFill>
                  <a:schemeClr val="tx1"/>
                </a:solidFill>
                <a:latin typeface="GE Inspira" pitchFamily="34" charset="0"/>
              </a:defRPr>
            </a:lvl6pPr>
            <a:lvl7pPr marL="2971800" indent="-228600" eaLnBrk="0" fontAlgn="base" hangingPunct="0">
              <a:spcBef>
                <a:spcPct val="0"/>
              </a:spcBef>
              <a:spcAft>
                <a:spcPct val="0"/>
              </a:spcAft>
              <a:tabLst>
                <a:tab pos="1027113" algn="l"/>
              </a:tabLst>
              <a:defRPr sz="4000" b="1">
                <a:solidFill>
                  <a:schemeClr val="tx1"/>
                </a:solidFill>
                <a:latin typeface="GE Inspira" pitchFamily="34" charset="0"/>
              </a:defRPr>
            </a:lvl7pPr>
            <a:lvl8pPr marL="3429000" indent="-228600" eaLnBrk="0" fontAlgn="base" hangingPunct="0">
              <a:spcBef>
                <a:spcPct val="0"/>
              </a:spcBef>
              <a:spcAft>
                <a:spcPct val="0"/>
              </a:spcAft>
              <a:tabLst>
                <a:tab pos="1027113" algn="l"/>
              </a:tabLst>
              <a:defRPr sz="4000" b="1">
                <a:solidFill>
                  <a:schemeClr val="tx1"/>
                </a:solidFill>
                <a:latin typeface="GE Inspira" pitchFamily="34" charset="0"/>
              </a:defRPr>
            </a:lvl8pPr>
            <a:lvl9pPr marL="3886200" indent="-228600" eaLnBrk="0" fontAlgn="base" hangingPunct="0">
              <a:spcBef>
                <a:spcPct val="0"/>
              </a:spcBef>
              <a:spcAft>
                <a:spcPct val="0"/>
              </a:spcAft>
              <a:tabLst>
                <a:tab pos="1027113" algn="l"/>
              </a:tabLst>
              <a:defRPr sz="4000" b="1">
                <a:solidFill>
                  <a:schemeClr val="tx1"/>
                </a:solidFill>
                <a:latin typeface="GE Inspira" pitchFamily="34" charset="0"/>
              </a:defRPr>
            </a:lvl9pPr>
          </a:lstStyle>
          <a:p>
            <a:pPr marL="0" indent="0">
              <a:lnSpc>
                <a:spcPct val="80000"/>
              </a:lnSpc>
              <a:spcBef>
                <a:spcPct val="20000"/>
              </a:spcBef>
              <a:defRPr/>
            </a:pPr>
            <a:r>
              <a:rPr lang="en-US" sz="1200" b="0" kern="0" dirty="0">
                <a:latin typeface="Arial" panose="020B0604020202020204" pitchFamily="34" charset="0"/>
                <a:cs typeface="Arial" panose="020B0604020202020204" pitchFamily="34" charset="0"/>
              </a:rPr>
              <a:t>A330</a:t>
            </a:r>
          </a:p>
          <a:p>
            <a:pPr marL="0" indent="0">
              <a:lnSpc>
                <a:spcPct val="70000"/>
              </a:lnSpc>
              <a:spcBef>
                <a:spcPct val="20000"/>
              </a:spcBef>
              <a:defRPr/>
            </a:pPr>
            <a:r>
              <a:rPr lang="en-US" sz="1200" kern="0" dirty="0">
                <a:latin typeface="Arial" panose="020B0604020202020204" pitchFamily="34" charset="0"/>
                <a:cs typeface="Arial" panose="020B0604020202020204" pitchFamily="34" charset="0"/>
              </a:rPr>
              <a:t>PW4168 </a:t>
            </a:r>
          </a:p>
          <a:p>
            <a:pPr marL="0" indent="0">
              <a:lnSpc>
                <a:spcPct val="70000"/>
              </a:lnSpc>
              <a:spcBef>
                <a:spcPct val="20000"/>
              </a:spcBef>
              <a:defRPr/>
            </a:pPr>
            <a:r>
              <a:rPr lang="en-US" sz="1200" b="0" kern="0" dirty="0">
                <a:latin typeface="Arial" panose="020B0604020202020204" pitchFamily="34" charset="0"/>
                <a:cs typeface="Arial" panose="020B0604020202020204" pitchFamily="34" charset="0"/>
              </a:rPr>
              <a:t>Thrust Reverser</a:t>
            </a:r>
          </a:p>
        </p:txBody>
      </p:sp>
      <p:sp>
        <p:nvSpPr>
          <p:cNvPr id="15" name="Text Box 5">
            <a:extLst>
              <a:ext uri="{FF2B5EF4-FFF2-40B4-BE49-F238E27FC236}">
                <a16:creationId xmlns:a16="http://schemas.microsoft.com/office/drawing/2014/main" id="{88D764D2-7284-49A6-B510-62F0F9B3D9BE}"/>
              </a:ext>
            </a:extLst>
          </p:cNvPr>
          <p:cNvSpPr txBox="1">
            <a:spLocks noChangeArrowheads="1"/>
          </p:cNvSpPr>
          <p:nvPr/>
        </p:nvSpPr>
        <p:spPr bwMode="auto">
          <a:xfrm>
            <a:off x="3971099" y="5199639"/>
            <a:ext cx="1518910" cy="57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tabLst>
                <a:tab pos="1027113" algn="l"/>
              </a:tabLst>
              <a:defRPr sz="4000" b="1">
                <a:solidFill>
                  <a:schemeClr val="tx1"/>
                </a:solidFill>
                <a:latin typeface="GE Inspira" pitchFamily="34" charset="0"/>
              </a:defRPr>
            </a:lvl1pPr>
            <a:lvl2pPr marL="742950" indent="-285750">
              <a:tabLst>
                <a:tab pos="1027113" algn="l"/>
              </a:tabLst>
              <a:defRPr sz="4000" b="1">
                <a:solidFill>
                  <a:schemeClr val="tx1"/>
                </a:solidFill>
                <a:latin typeface="GE Inspira" pitchFamily="34" charset="0"/>
              </a:defRPr>
            </a:lvl2pPr>
            <a:lvl3pPr marL="1143000" indent="-228600">
              <a:tabLst>
                <a:tab pos="1027113" algn="l"/>
              </a:tabLst>
              <a:defRPr sz="4000" b="1">
                <a:solidFill>
                  <a:schemeClr val="tx1"/>
                </a:solidFill>
                <a:latin typeface="GE Inspira" pitchFamily="34" charset="0"/>
              </a:defRPr>
            </a:lvl3pPr>
            <a:lvl4pPr marL="1600200" indent="-228600">
              <a:tabLst>
                <a:tab pos="1027113" algn="l"/>
              </a:tabLst>
              <a:defRPr sz="4000" b="1">
                <a:solidFill>
                  <a:schemeClr val="tx1"/>
                </a:solidFill>
                <a:latin typeface="GE Inspira" pitchFamily="34" charset="0"/>
              </a:defRPr>
            </a:lvl4pPr>
            <a:lvl5pPr marL="2057400" indent="-228600">
              <a:tabLst>
                <a:tab pos="1027113" algn="l"/>
              </a:tabLst>
              <a:defRPr sz="4000" b="1">
                <a:solidFill>
                  <a:schemeClr val="tx1"/>
                </a:solidFill>
                <a:latin typeface="GE Inspira" pitchFamily="34" charset="0"/>
              </a:defRPr>
            </a:lvl5pPr>
            <a:lvl6pPr marL="2514600" indent="-228600" eaLnBrk="0" fontAlgn="base" hangingPunct="0">
              <a:spcBef>
                <a:spcPct val="0"/>
              </a:spcBef>
              <a:spcAft>
                <a:spcPct val="0"/>
              </a:spcAft>
              <a:tabLst>
                <a:tab pos="1027113" algn="l"/>
              </a:tabLst>
              <a:defRPr sz="4000" b="1">
                <a:solidFill>
                  <a:schemeClr val="tx1"/>
                </a:solidFill>
                <a:latin typeface="GE Inspira" pitchFamily="34" charset="0"/>
              </a:defRPr>
            </a:lvl6pPr>
            <a:lvl7pPr marL="2971800" indent="-228600" eaLnBrk="0" fontAlgn="base" hangingPunct="0">
              <a:spcBef>
                <a:spcPct val="0"/>
              </a:spcBef>
              <a:spcAft>
                <a:spcPct val="0"/>
              </a:spcAft>
              <a:tabLst>
                <a:tab pos="1027113" algn="l"/>
              </a:tabLst>
              <a:defRPr sz="4000" b="1">
                <a:solidFill>
                  <a:schemeClr val="tx1"/>
                </a:solidFill>
                <a:latin typeface="GE Inspira" pitchFamily="34" charset="0"/>
              </a:defRPr>
            </a:lvl7pPr>
            <a:lvl8pPr marL="3429000" indent="-228600" eaLnBrk="0" fontAlgn="base" hangingPunct="0">
              <a:spcBef>
                <a:spcPct val="0"/>
              </a:spcBef>
              <a:spcAft>
                <a:spcPct val="0"/>
              </a:spcAft>
              <a:tabLst>
                <a:tab pos="1027113" algn="l"/>
              </a:tabLst>
              <a:defRPr sz="4000" b="1">
                <a:solidFill>
                  <a:schemeClr val="tx1"/>
                </a:solidFill>
                <a:latin typeface="GE Inspira" pitchFamily="34" charset="0"/>
              </a:defRPr>
            </a:lvl8pPr>
            <a:lvl9pPr marL="3886200" indent="-228600" eaLnBrk="0" fontAlgn="base" hangingPunct="0">
              <a:spcBef>
                <a:spcPct val="0"/>
              </a:spcBef>
              <a:spcAft>
                <a:spcPct val="0"/>
              </a:spcAft>
              <a:tabLst>
                <a:tab pos="1027113" algn="l"/>
              </a:tabLst>
              <a:defRPr sz="4000" b="1">
                <a:solidFill>
                  <a:schemeClr val="tx1"/>
                </a:solidFill>
                <a:latin typeface="GE Inspira" pitchFamily="34" charset="0"/>
              </a:defRPr>
            </a:lvl9pPr>
          </a:lstStyle>
          <a:p>
            <a:pPr marL="0" indent="0">
              <a:lnSpc>
                <a:spcPct val="80000"/>
              </a:lnSpc>
              <a:spcBef>
                <a:spcPct val="20000"/>
              </a:spcBef>
              <a:defRPr/>
            </a:pPr>
            <a:r>
              <a:rPr lang="en-US" sz="1200" b="0" kern="0" dirty="0">
                <a:latin typeface="Arial" panose="020B0604020202020204" pitchFamily="34" charset="0"/>
                <a:cs typeface="Arial" panose="020B0604020202020204" pitchFamily="34" charset="0"/>
              </a:rPr>
              <a:t>C5</a:t>
            </a:r>
          </a:p>
          <a:p>
            <a:pPr marL="0" indent="0">
              <a:lnSpc>
                <a:spcPct val="70000"/>
              </a:lnSpc>
              <a:spcBef>
                <a:spcPct val="20000"/>
              </a:spcBef>
              <a:defRPr/>
            </a:pPr>
            <a:r>
              <a:rPr lang="en-US" sz="1200" kern="0" dirty="0">
                <a:latin typeface="Arial" panose="020B0604020202020204" pitchFamily="34" charset="0"/>
                <a:cs typeface="Arial" panose="020B0604020202020204" pitchFamily="34" charset="0"/>
              </a:rPr>
              <a:t>CF6-80C2L1F </a:t>
            </a:r>
          </a:p>
          <a:p>
            <a:pPr marL="0" indent="0">
              <a:lnSpc>
                <a:spcPct val="70000"/>
              </a:lnSpc>
              <a:spcBef>
                <a:spcPct val="20000"/>
              </a:spcBef>
              <a:defRPr/>
            </a:pPr>
            <a:r>
              <a:rPr lang="en-US" sz="1200" b="0" kern="0" dirty="0">
                <a:latin typeface="Arial" panose="020B0604020202020204" pitchFamily="34" charset="0"/>
                <a:cs typeface="Arial" panose="020B0604020202020204" pitchFamily="34" charset="0"/>
              </a:rPr>
              <a:t>Thrust Reverser</a:t>
            </a:r>
          </a:p>
        </p:txBody>
      </p:sp>
      <p:sp>
        <p:nvSpPr>
          <p:cNvPr id="16" name="Rectangle 15">
            <a:extLst>
              <a:ext uri="{FF2B5EF4-FFF2-40B4-BE49-F238E27FC236}">
                <a16:creationId xmlns:a16="http://schemas.microsoft.com/office/drawing/2014/main" id="{B3ECFB3E-3D89-414F-AFFF-6E9DE4CE1579}"/>
              </a:ext>
            </a:extLst>
          </p:cNvPr>
          <p:cNvSpPr/>
          <p:nvPr/>
        </p:nvSpPr>
        <p:spPr>
          <a:xfrm>
            <a:off x="5676574" y="1191254"/>
            <a:ext cx="1552314"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A320neo</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LEAP-1A </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TC /  HTRAS / EBU</a:t>
            </a:r>
          </a:p>
        </p:txBody>
      </p:sp>
      <p:sp>
        <p:nvSpPr>
          <p:cNvPr id="17" name="Rectangle 16">
            <a:extLst>
              <a:ext uri="{FF2B5EF4-FFF2-40B4-BE49-F238E27FC236}">
                <a16:creationId xmlns:a16="http://schemas.microsoft.com/office/drawing/2014/main" id="{6E11464F-79AE-49F4-864E-8C191AE61BDD}"/>
              </a:ext>
            </a:extLst>
          </p:cNvPr>
          <p:cNvSpPr/>
          <p:nvPr/>
        </p:nvSpPr>
        <p:spPr>
          <a:xfrm>
            <a:off x="9290732" y="1189370"/>
            <a:ext cx="188486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C919</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LEAP-1C</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IFS / Inlet / Fan Cowl</a:t>
            </a:r>
          </a:p>
        </p:txBody>
      </p:sp>
      <p:sp>
        <p:nvSpPr>
          <p:cNvPr id="19" name="Rectangle 18">
            <a:extLst>
              <a:ext uri="{FF2B5EF4-FFF2-40B4-BE49-F238E27FC236}">
                <a16:creationId xmlns:a16="http://schemas.microsoft.com/office/drawing/2014/main" id="{BCBE3774-B0D8-4445-B32E-65F278B6311D}"/>
              </a:ext>
            </a:extLst>
          </p:cNvPr>
          <p:cNvSpPr/>
          <p:nvPr/>
        </p:nvSpPr>
        <p:spPr>
          <a:xfrm>
            <a:off x="5709798" y="5189894"/>
            <a:ext cx="1552314"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B747-8</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GENx-2B </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Thrust Reverser</a:t>
            </a:r>
          </a:p>
        </p:txBody>
      </p:sp>
      <p:graphicFrame>
        <p:nvGraphicFramePr>
          <p:cNvPr id="20" name="Table 19">
            <a:extLst>
              <a:ext uri="{FF2B5EF4-FFF2-40B4-BE49-F238E27FC236}">
                <a16:creationId xmlns:a16="http://schemas.microsoft.com/office/drawing/2014/main" id="{48E05C75-1E32-4499-9CF4-A61E8A967CAA}"/>
              </a:ext>
            </a:extLst>
          </p:cNvPr>
          <p:cNvGraphicFramePr>
            <a:graphicFrameLocks noGrp="1"/>
          </p:cNvGraphicFramePr>
          <p:nvPr>
            <p:extLst>
              <p:ext uri="{D42A27DB-BD31-4B8C-83A1-F6EECF244321}">
                <p14:modId xmlns:p14="http://schemas.microsoft.com/office/powerpoint/2010/main" val="1730927978"/>
              </p:ext>
            </p:extLst>
          </p:nvPr>
        </p:nvGraphicFramePr>
        <p:xfrm>
          <a:off x="468291" y="3269304"/>
          <a:ext cx="8620038" cy="365760"/>
        </p:xfrm>
        <a:graphic>
          <a:graphicData uri="http://schemas.openxmlformats.org/drawingml/2006/table">
            <a:tbl>
              <a:tblPr firstRow="1" bandRow="1">
                <a:tableStyleId>{2D5ABB26-0587-4C30-8999-92F81FD0307C}</a:tableStyleId>
              </a:tblPr>
              <a:tblGrid>
                <a:gridCol w="957782">
                  <a:extLst>
                    <a:ext uri="{9D8B030D-6E8A-4147-A177-3AD203B41FA5}">
                      <a16:colId xmlns:a16="http://schemas.microsoft.com/office/drawing/2014/main" val="1904395283"/>
                    </a:ext>
                  </a:extLst>
                </a:gridCol>
                <a:gridCol w="957782">
                  <a:extLst>
                    <a:ext uri="{9D8B030D-6E8A-4147-A177-3AD203B41FA5}">
                      <a16:colId xmlns:a16="http://schemas.microsoft.com/office/drawing/2014/main" val="2930070137"/>
                    </a:ext>
                  </a:extLst>
                </a:gridCol>
                <a:gridCol w="957782">
                  <a:extLst>
                    <a:ext uri="{9D8B030D-6E8A-4147-A177-3AD203B41FA5}">
                      <a16:colId xmlns:a16="http://schemas.microsoft.com/office/drawing/2014/main" val="1633572049"/>
                    </a:ext>
                  </a:extLst>
                </a:gridCol>
                <a:gridCol w="957782">
                  <a:extLst>
                    <a:ext uri="{9D8B030D-6E8A-4147-A177-3AD203B41FA5}">
                      <a16:colId xmlns:a16="http://schemas.microsoft.com/office/drawing/2014/main" val="2758117303"/>
                    </a:ext>
                  </a:extLst>
                </a:gridCol>
                <a:gridCol w="957782">
                  <a:extLst>
                    <a:ext uri="{9D8B030D-6E8A-4147-A177-3AD203B41FA5}">
                      <a16:colId xmlns:a16="http://schemas.microsoft.com/office/drawing/2014/main" val="1638865263"/>
                    </a:ext>
                  </a:extLst>
                </a:gridCol>
                <a:gridCol w="957782">
                  <a:extLst>
                    <a:ext uri="{9D8B030D-6E8A-4147-A177-3AD203B41FA5}">
                      <a16:colId xmlns:a16="http://schemas.microsoft.com/office/drawing/2014/main" val="3549364749"/>
                    </a:ext>
                  </a:extLst>
                </a:gridCol>
                <a:gridCol w="957782">
                  <a:extLst>
                    <a:ext uri="{9D8B030D-6E8A-4147-A177-3AD203B41FA5}">
                      <a16:colId xmlns:a16="http://schemas.microsoft.com/office/drawing/2014/main" val="4130352572"/>
                    </a:ext>
                  </a:extLst>
                </a:gridCol>
                <a:gridCol w="957782">
                  <a:extLst>
                    <a:ext uri="{9D8B030D-6E8A-4147-A177-3AD203B41FA5}">
                      <a16:colId xmlns:a16="http://schemas.microsoft.com/office/drawing/2014/main" val="3029900539"/>
                    </a:ext>
                  </a:extLst>
                </a:gridCol>
                <a:gridCol w="957782">
                  <a:extLst>
                    <a:ext uri="{9D8B030D-6E8A-4147-A177-3AD203B41FA5}">
                      <a16:colId xmlns:a16="http://schemas.microsoft.com/office/drawing/2014/main" val="2059568596"/>
                    </a:ext>
                  </a:extLst>
                </a:gridCol>
              </a:tblGrid>
              <a:tr h="343949">
                <a:tc>
                  <a:txBody>
                    <a:bodyPr/>
                    <a:lstStyle/>
                    <a:p>
                      <a:pPr algn="ctr"/>
                      <a:r>
                        <a:rPr lang="en-US" dirty="0">
                          <a:solidFill>
                            <a:srgbClr val="002060"/>
                          </a:solidFill>
                        </a:rPr>
                        <a:t>1980</a:t>
                      </a:r>
                    </a:p>
                  </a:txBody>
                  <a:tcPr anchor="ctr"/>
                </a:tc>
                <a:tc>
                  <a:txBody>
                    <a:bodyPr/>
                    <a:lstStyle/>
                    <a:p>
                      <a:pPr algn="ctr"/>
                      <a:r>
                        <a:rPr lang="en-US" dirty="0">
                          <a:solidFill>
                            <a:srgbClr val="002060"/>
                          </a:solidFill>
                        </a:rPr>
                        <a:t>1985</a:t>
                      </a:r>
                    </a:p>
                  </a:txBody>
                  <a:tcPr anchor="ctr"/>
                </a:tc>
                <a:tc>
                  <a:txBody>
                    <a:bodyPr/>
                    <a:lstStyle/>
                    <a:p>
                      <a:pPr algn="ctr"/>
                      <a:r>
                        <a:rPr lang="en-US" dirty="0">
                          <a:solidFill>
                            <a:srgbClr val="002060"/>
                          </a:solidFill>
                        </a:rPr>
                        <a:t>1990</a:t>
                      </a:r>
                    </a:p>
                  </a:txBody>
                  <a:tcPr anchor="ctr"/>
                </a:tc>
                <a:tc>
                  <a:txBody>
                    <a:bodyPr/>
                    <a:lstStyle/>
                    <a:p>
                      <a:pPr algn="ctr"/>
                      <a:r>
                        <a:rPr lang="en-US" dirty="0">
                          <a:solidFill>
                            <a:srgbClr val="002060"/>
                          </a:solidFill>
                        </a:rPr>
                        <a:t>1995</a:t>
                      </a:r>
                    </a:p>
                  </a:txBody>
                  <a:tcPr anchor="ctr"/>
                </a:tc>
                <a:tc>
                  <a:txBody>
                    <a:bodyPr/>
                    <a:lstStyle/>
                    <a:p>
                      <a:pPr algn="ctr"/>
                      <a:r>
                        <a:rPr lang="en-US" dirty="0">
                          <a:solidFill>
                            <a:srgbClr val="002060"/>
                          </a:solidFill>
                        </a:rPr>
                        <a:t>2000</a:t>
                      </a:r>
                    </a:p>
                  </a:txBody>
                  <a:tcPr anchor="ctr"/>
                </a:tc>
                <a:tc>
                  <a:txBody>
                    <a:bodyPr/>
                    <a:lstStyle/>
                    <a:p>
                      <a:pPr algn="ctr"/>
                      <a:r>
                        <a:rPr lang="en-US" dirty="0">
                          <a:solidFill>
                            <a:srgbClr val="002060"/>
                          </a:solidFill>
                        </a:rPr>
                        <a:t>2005</a:t>
                      </a:r>
                    </a:p>
                  </a:txBody>
                  <a:tcPr anchor="ctr"/>
                </a:tc>
                <a:tc>
                  <a:txBody>
                    <a:bodyPr/>
                    <a:lstStyle/>
                    <a:p>
                      <a:pPr algn="ctr"/>
                      <a:r>
                        <a:rPr lang="en-US" dirty="0">
                          <a:solidFill>
                            <a:srgbClr val="002060"/>
                          </a:solidFill>
                        </a:rPr>
                        <a:t>2010</a:t>
                      </a:r>
                    </a:p>
                  </a:txBody>
                  <a:tcPr anchor="ctr"/>
                </a:tc>
                <a:tc>
                  <a:txBody>
                    <a:bodyPr/>
                    <a:lstStyle/>
                    <a:p>
                      <a:pPr algn="ctr"/>
                      <a:r>
                        <a:rPr lang="en-US" dirty="0">
                          <a:solidFill>
                            <a:srgbClr val="002060"/>
                          </a:solidFill>
                        </a:rPr>
                        <a:t>2015</a:t>
                      </a:r>
                    </a:p>
                  </a:txBody>
                  <a:tcPr anchor="ctr"/>
                </a:tc>
                <a:tc>
                  <a:txBody>
                    <a:bodyPr/>
                    <a:lstStyle/>
                    <a:p>
                      <a:pPr algn="ctr"/>
                      <a:r>
                        <a:rPr lang="en-US" dirty="0">
                          <a:solidFill>
                            <a:srgbClr val="002060"/>
                          </a:solidFill>
                        </a:rPr>
                        <a:t>2020</a:t>
                      </a:r>
                    </a:p>
                  </a:txBody>
                  <a:tcPr anchor="ctr"/>
                </a:tc>
                <a:extLst>
                  <a:ext uri="{0D108BD9-81ED-4DB2-BD59-A6C34878D82A}">
                    <a16:rowId xmlns:a16="http://schemas.microsoft.com/office/drawing/2014/main" val="3353357785"/>
                  </a:ext>
                </a:extLst>
              </a:tr>
            </a:tbl>
          </a:graphicData>
        </a:graphic>
      </p:graphicFrame>
      <p:sp>
        <p:nvSpPr>
          <p:cNvPr id="21" name="Rectangle 20">
            <a:extLst>
              <a:ext uri="{FF2B5EF4-FFF2-40B4-BE49-F238E27FC236}">
                <a16:creationId xmlns:a16="http://schemas.microsoft.com/office/drawing/2014/main" id="{D2F8563C-DD06-4F3D-8230-C4511CBF4B2F}"/>
              </a:ext>
            </a:extLst>
          </p:cNvPr>
          <p:cNvSpPr/>
          <p:nvPr/>
        </p:nvSpPr>
        <p:spPr bwMode="auto">
          <a:xfrm>
            <a:off x="1578139" y="3269304"/>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cxnSp>
        <p:nvCxnSpPr>
          <p:cNvPr id="22" name="Connector: Elbow 108">
            <a:extLst>
              <a:ext uri="{FF2B5EF4-FFF2-40B4-BE49-F238E27FC236}">
                <a16:creationId xmlns:a16="http://schemas.microsoft.com/office/drawing/2014/main" id="{533B863E-DA2F-4B74-B9A0-F2B11FF1EC3A}"/>
              </a:ext>
            </a:extLst>
          </p:cNvPr>
          <p:cNvCxnSpPr>
            <a:cxnSpLocks/>
            <a:stCxn id="9" idx="2"/>
            <a:endCxn id="21" idx="0"/>
          </p:cNvCxnSpPr>
          <p:nvPr/>
        </p:nvCxnSpPr>
        <p:spPr bwMode="auto">
          <a:xfrm rot="16200000" flipH="1">
            <a:off x="1410860" y="2774427"/>
            <a:ext cx="400781" cy="588972"/>
          </a:xfrm>
          <a:prstGeom prst="bentConnector3">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a:extLst>
              <a:ext uri="{FF2B5EF4-FFF2-40B4-BE49-F238E27FC236}">
                <a16:creationId xmlns:a16="http://schemas.microsoft.com/office/drawing/2014/main" id="{674F869C-840C-4573-9D49-C33E843DE723}"/>
              </a:ext>
            </a:extLst>
          </p:cNvPr>
          <p:cNvSpPr/>
          <p:nvPr/>
        </p:nvSpPr>
        <p:spPr bwMode="auto">
          <a:xfrm>
            <a:off x="2928424" y="3263606"/>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FDEB28C-4C8C-48EF-8603-A8D328DCC920}"/>
              </a:ext>
            </a:extLst>
          </p:cNvPr>
          <p:cNvSpPr/>
          <p:nvPr/>
        </p:nvSpPr>
        <p:spPr bwMode="auto">
          <a:xfrm>
            <a:off x="3204010" y="3257013"/>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67B9355-4774-41EC-BF1E-641A5226A0AE}"/>
              </a:ext>
            </a:extLst>
          </p:cNvPr>
          <p:cNvSpPr/>
          <p:nvPr/>
        </p:nvSpPr>
        <p:spPr bwMode="auto">
          <a:xfrm>
            <a:off x="5308030" y="3214205"/>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1D009A1-32CD-4BD4-B202-34B112EF9E20}"/>
              </a:ext>
            </a:extLst>
          </p:cNvPr>
          <p:cNvSpPr/>
          <p:nvPr/>
        </p:nvSpPr>
        <p:spPr bwMode="auto">
          <a:xfrm>
            <a:off x="5509858" y="3219320"/>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3F261156-D9D6-4956-B3FC-7A018BA6B1D4}"/>
              </a:ext>
            </a:extLst>
          </p:cNvPr>
          <p:cNvSpPr/>
          <p:nvPr/>
        </p:nvSpPr>
        <p:spPr bwMode="auto">
          <a:xfrm>
            <a:off x="6386771" y="3240126"/>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1AD33A5-25F5-471F-B6D6-6B9BEEBD463E}"/>
              </a:ext>
            </a:extLst>
          </p:cNvPr>
          <p:cNvSpPr/>
          <p:nvPr/>
        </p:nvSpPr>
        <p:spPr bwMode="auto">
          <a:xfrm>
            <a:off x="6573695" y="3249508"/>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6575130-6F72-455B-88E4-F252592B5364}"/>
              </a:ext>
            </a:extLst>
          </p:cNvPr>
          <p:cNvSpPr/>
          <p:nvPr/>
        </p:nvSpPr>
        <p:spPr bwMode="auto">
          <a:xfrm>
            <a:off x="7525234" y="3256216"/>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C6F5097-7512-4DE5-89DC-54FF6ED1CDE1}"/>
              </a:ext>
            </a:extLst>
          </p:cNvPr>
          <p:cNvSpPr/>
          <p:nvPr/>
        </p:nvSpPr>
        <p:spPr bwMode="auto">
          <a:xfrm>
            <a:off x="7951098" y="3249508"/>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3801F282-C462-470B-99B2-52D522E761D0}"/>
              </a:ext>
            </a:extLst>
          </p:cNvPr>
          <p:cNvSpPr/>
          <p:nvPr/>
        </p:nvSpPr>
        <p:spPr bwMode="auto">
          <a:xfrm>
            <a:off x="8512320" y="3256216"/>
            <a:ext cx="655193" cy="365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effectLst/>
              <a:latin typeface="Arial" panose="020B0604020202020204" pitchFamily="34" charset="0"/>
              <a:cs typeface="Arial" panose="020B0604020202020204" pitchFamily="34" charset="0"/>
            </a:endParaRPr>
          </a:p>
        </p:txBody>
      </p:sp>
      <p:cxnSp>
        <p:nvCxnSpPr>
          <p:cNvPr id="32" name="Connector: Elbow 120">
            <a:extLst>
              <a:ext uri="{FF2B5EF4-FFF2-40B4-BE49-F238E27FC236}">
                <a16:creationId xmlns:a16="http://schemas.microsoft.com/office/drawing/2014/main" id="{3F52762E-1865-4D9D-8584-08F00F55A14E}"/>
              </a:ext>
            </a:extLst>
          </p:cNvPr>
          <p:cNvCxnSpPr>
            <a:cxnSpLocks/>
            <a:endCxn id="23" idx="0"/>
          </p:cNvCxnSpPr>
          <p:nvPr/>
        </p:nvCxnSpPr>
        <p:spPr bwMode="auto">
          <a:xfrm rot="16200000" flipH="1">
            <a:off x="2957735" y="2965319"/>
            <a:ext cx="395083" cy="201490"/>
          </a:xfrm>
          <a:prstGeom prst="bentConnector3">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or: Elbow 123">
            <a:extLst>
              <a:ext uri="{FF2B5EF4-FFF2-40B4-BE49-F238E27FC236}">
                <a16:creationId xmlns:a16="http://schemas.microsoft.com/office/drawing/2014/main" id="{FC25700B-1BA9-47D5-9A91-1A45845CD991}"/>
              </a:ext>
            </a:extLst>
          </p:cNvPr>
          <p:cNvCxnSpPr>
            <a:cxnSpLocks/>
          </p:cNvCxnSpPr>
          <p:nvPr/>
        </p:nvCxnSpPr>
        <p:spPr bwMode="auto">
          <a:xfrm rot="5400000" flipH="1" flipV="1">
            <a:off x="2179285" y="2698681"/>
            <a:ext cx="366655" cy="2214843"/>
          </a:xfrm>
          <a:prstGeom prst="bentConnector3">
            <a:avLst>
              <a:gd name="adj1" fmla="val 71686"/>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or: Elbow 127">
            <a:extLst>
              <a:ext uri="{FF2B5EF4-FFF2-40B4-BE49-F238E27FC236}">
                <a16:creationId xmlns:a16="http://schemas.microsoft.com/office/drawing/2014/main" id="{CB656203-D3A7-461E-81AF-2D33E1EDA052}"/>
              </a:ext>
            </a:extLst>
          </p:cNvPr>
          <p:cNvCxnSpPr>
            <a:cxnSpLocks/>
          </p:cNvCxnSpPr>
          <p:nvPr/>
        </p:nvCxnSpPr>
        <p:spPr bwMode="auto">
          <a:xfrm rot="5400000" flipH="1" flipV="1">
            <a:off x="5049307" y="3266499"/>
            <a:ext cx="407992" cy="1045157"/>
          </a:xfrm>
          <a:prstGeom prst="bentConnector3">
            <a:avLst>
              <a:gd name="adj1" fmla="val 37007"/>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Connector: Elbow 131">
            <a:extLst>
              <a:ext uri="{FF2B5EF4-FFF2-40B4-BE49-F238E27FC236}">
                <a16:creationId xmlns:a16="http://schemas.microsoft.com/office/drawing/2014/main" id="{389E1DCD-1610-4EA9-87FE-B1F06922E514}"/>
              </a:ext>
            </a:extLst>
          </p:cNvPr>
          <p:cNvCxnSpPr>
            <a:cxnSpLocks/>
          </p:cNvCxnSpPr>
          <p:nvPr/>
        </p:nvCxnSpPr>
        <p:spPr bwMode="auto">
          <a:xfrm rot="5400000" flipH="1" flipV="1">
            <a:off x="4076431" y="2491806"/>
            <a:ext cx="409463" cy="2585784"/>
          </a:xfrm>
          <a:prstGeom prst="bentConnector3">
            <a:avLst>
              <a:gd name="adj1" fmla="val 46763"/>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Connector: Elbow 146">
            <a:extLst>
              <a:ext uri="{FF2B5EF4-FFF2-40B4-BE49-F238E27FC236}">
                <a16:creationId xmlns:a16="http://schemas.microsoft.com/office/drawing/2014/main" id="{0C1BF310-E1D9-4AEA-BE94-6C8652CF9766}"/>
              </a:ext>
            </a:extLst>
          </p:cNvPr>
          <p:cNvCxnSpPr>
            <a:cxnSpLocks/>
          </p:cNvCxnSpPr>
          <p:nvPr/>
        </p:nvCxnSpPr>
        <p:spPr bwMode="auto">
          <a:xfrm rot="5400000" flipH="1" flipV="1">
            <a:off x="6386428" y="3723063"/>
            <a:ext cx="383542" cy="149191"/>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Connector: Elbow 152">
            <a:extLst>
              <a:ext uri="{FF2B5EF4-FFF2-40B4-BE49-F238E27FC236}">
                <a16:creationId xmlns:a16="http://schemas.microsoft.com/office/drawing/2014/main" id="{81CB77C9-D8DD-4306-A4BD-7F148E737729}"/>
              </a:ext>
            </a:extLst>
          </p:cNvPr>
          <p:cNvCxnSpPr>
            <a:cxnSpLocks/>
          </p:cNvCxnSpPr>
          <p:nvPr/>
        </p:nvCxnSpPr>
        <p:spPr bwMode="auto">
          <a:xfrm rot="16200000" flipH="1">
            <a:off x="5585091" y="2004519"/>
            <a:ext cx="380985" cy="2108994"/>
          </a:xfrm>
          <a:prstGeom prst="bentConnector3">
            <a:avLst>
              <a:gd name="adj1" fmla="val 67392"/>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Connector: Elbow 155">
            <a:extLst>
              <a:ext uri="{FF2B5EF4-FFF2-40B4-BE49-F238E27FC236}">
                <a16:creationId xmlns:a16="http://schemas.microsoft.com/office/drawing/2014/main" id="{4E7FD77E-C15C-4486-8327-10E535359F15}"/>
              </a:ext>
            </a:extLst>
          </p:cNvPr>
          <p:cNvCxnSpPr>
            <a:cxnSpLocks/>
          </p:cNvCxnSpPr>
          <p:nvPr/>
        </p:nvCxnSpPr>
        <p:spPr bwMode="auto">
          <a:xfrm rot="16200000" flipH="1">
            <a:off x="6953024" y="2417982"/>
            <a:ext cx="387693" cy="1288775"/>
          </a:xfrm>
          <a:prstGeom prst="bentConnector3">
            <a:avLst>
              <a:gd name="adj1" fmla="val 39746"/>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nector: Elbow 160">
            <a:extLst>
              <a:ext uri="{FF2B5EF4-FFF2-40B4-BE49-F238E27FC236}">
                <a16:creationId xmlns:a16="http://schemas.microsoft.com/office/drawing/2014/main" id="{4495D0D5-14B9-49D9-8A7D-5066C59F0F8E}"/>
              </a:ext>
            </a:extLst>
          </p:cNvPr>
          <p:cNvCxnSpPr>
            <a:cxnSpLocks/>
          </p:cNvCxnSpPr>
          <p:nvPr/>
        </p:nvCxnSpPr>
        <p:spPr bwMode="auto">
          <a:xfrm rot="16200000" flipV="1">
            <a:off x="8058602" y="3773789"/>
            <a:ext cx="374160" cy="57120"/>
          </a:xfrm>
          <a:prstGeom prst="bentConnector3">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Connector: Elbow 163">
            <a:extLst>
              <a:ext uri="{FF2B5EF4-FFF2-40B4-BE49-F238E27FC236}">
                <a16:creationId xmlns:a16="http://schemas.microsoft.com/office/drawing/2014/main" id="{8A060A97-DF97-4B1C-B57F-7192A0F30B83}"/>
              </a:ext>
            </a:extLst>
          </p:cNvPr>
          <p:cNvCxnSpPr>
            <a:cxnSpLocks/>
          </p:cNvCxnSpPr>
          <p:nvPr/>
        </p:nvCxnSpPr>
        <p:spPr bwMode="auto">
          <a:xfrm rot="16200000" flipH="1">
            <a:off x="8134679" y="3008087"/>
            <a:ext cx="400782" cy="121654"/>
          </a:xfrm>
          <a:prstGeom prst="bentConnector3">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 name="Picture 40">
            <a:extLst>
              <a:ext uri="{FF2B5EF4-FFF2-40B4-BE49-F238E27FC236}">
                <a16:creationId xmlns:a16="http://schemas.microsoft.com/office/drawing/2014/main" id="{D346136E-7A7B-4C8D-AF32-7B61D32C178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249518" y="3996569"/>
            <a:ext cx="1609344" cy="1051560"/>
          </a:xfrm>
          <a:prstGeom prst="rect">
            <a:avLst/>
          </a:prstGeom>
          <a:ln w="28575">
            <a:solidFill>
              <a:schemeClr val="tx1"/>
            </a:solidFill>
          </a:ln>
        </p:spPr>
      </p:pic>
      <p:pic>
        <p:nvPicPr>
          <p:cNvPr id="42" name="Picture 41">
            <a:extLst>
              <a:ext uri="{FF2B5EF4-FFF2-40B4-BE49-F238E27FC236}">
                <a16:creationId xmlns:a16="http://schemas.microsoft.com/office/drawing/2014/main" id="{A2DA8C1C-09EB-4FC0-A397-3924AA0CE8D5}"/>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002415" y="3996569"/>
            <a:ext cx="1609344" cy="1051560"/>
          </a:xfrm>
          <a:prstGeom prst="rect">
            <a:avLst/>
          </a:prstGeom>
          <a:ln w="28575">
            <a:solidFill>
              <a:schemeClr val="tx1"/>
            </a:solidFill>
          </a:ln>
        </p:spPr>
      </p:pic>
      <p:pic>
        <p:nvPicPr>
          <p:cNvPr id="43" name="Picture 42">
            <a:extLst>
              <a:ext uri="{FF2B5EF4-FFF2-40B4-BE49-F238E27FC236}">
                <a16:creationId xmlns:a16="http://schemas.microsoft.com/office/drawing/2014/main" id="{C57EC89A-2E39-4DCF-9991-A4B94F996AEE}"/>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249518" y="1828618"/>
            <a:ext cx="1609344" cy="1051560"/>
          </a:xfrm>
          <a:prstGeom prst="rect">
            <a:avLst/>
          </a:prstGeom>
          <a:ln w="28575">
            <a:solidFill>
              <a:schemeClr val="tx1"/>
            </a:solidFill>
          </a:ln>
        </p:spPr>
      </p:pic>
      <p:pic>
        <p:nvPicPr>
          <p:cNvPr id="44" name="Picture 43">
            <a:extLst>
              <a:ext uri="{FF2B5EF4-FFF2-40B4-BE49-F238E27FC236}">
                <a16:creationId xmlns:a16="http://schemas.microsoft.com/office/drawing/2014/main" id="{8EA2F980-9E0F-4F16-84A0-E8D9D09DE034}"/>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512092" y="3996569"/>
            <a:ext cx="1609344" cy="1051560"/>
          </a:xfrm>
          <a:prstGeom prst="rect">
            <a:avLst/>
          </a:prstGeom>
          <a:ln w="28575">
            <a:solidFill>
              <a:schemeClr val="tx1"/>
            </a:solidFill>
          </a:ln>
        </p:spPr>
      </p:pic>
      <p:pic>
        <p:nvPicPr>
          <p:cNvPr id="45" name="Picture 44">
            <a:extLst>
              <a:ext uri="{FF2B5EF4-FFF2-40B4-BE49-F238E27FC236}">
                <a16:creationId xmlns:a16="http://schemas.microsoft.com/office/drawing/2014/main" id="{DFC2CD5C-90C9-44E8-B67D-F329175B6BF9}"/>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010638" y="1828394"/>
            <a:ext cx="1609344" cy="1051560"/>
          </a:xfrm>
          <a:prstGeom prst="rect">
            <a:avLst/>
          </a:prstGeom>
          <a:ln w="28575">
            <a:solidFill>
              <a:schemeClr val="tx1"/>
            </a:solidFill>
          </a:ln>
        </p:spPr>
      </p:pic>
      <p:pic>
        <p:nvPicPr>
          <p:cNvPr id="46" name="Picture 45">
            <a:extLst>
              <a:ext uri="{FF2B5EF4-FFF2-40B4-BE49-F238E27FC236}">
                <a16:creationId xmlns:a16="http://schemas.microsoft.com/office/drawing/2014/main" id="{C11B5B6F-3B5B-4E82-8FFA-36A9EA101594}"/>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9323299" y="1816963"/>
            <a:ext cx="1609344" cy="1051560"/>
          </a:xfrm>
          <a:prstGeom prst="rect">
            <a:avLst/>
          </a:prstGeom>
          <a:ln w="28575">
            <a:solidFill>
              <a:schemeClr val="tx1"/>
            </a:solidFill>
          </a:ln>
        </p:spPr>
      </p:pic>
      <p:pic>
        <p:nvPicPr>
          <p:cNvPr id="47" name="Picture 46">
            <a:extLst>
              <a:ext uri="{FF2B5EF4-FFF2-40B4-BE49-F238E27FC236}">
                <a16:creationId xmlns:a16="http://schemas.microsoft.com/office/drawing/2014/main" id="{27FA55EB-A4D8-415A-BEE5-2AED1E3BF738}"/>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513402" y="3996569"/>
            <a:ext cx="1609344" cy="1051560"/>
          </a:xfrm>
          <a:prstGeom prst="rect">
            <a:avLst/>
          </a:prstGeom>
          <a:ln w="28575">
            <a:solidFill>
              <a:schemeClr val="tx1"/>
            </a:solidFill>
          </a:ln>
        </p:spPr>
      </p:pic>
      <p:pic>
        <p:nvPicPr>
          <p:cNvPr id="48" name="Picture 47">
            <a:extLst>
              <a:ext uri="{FF2B5EF4-FFF2-40B4-BE49-F238E27FC236}">
                <a16:creationId xmlns:a16="http://schemas.microsoft.com/office/drawing/2014/main" id="{21338665-22D3-4913-BF9B-BD8D24C7F96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903" r="4096"/>
          <a:stretch/>
        </p:blipFill>
        <p:spPr>
          <a:xfrm>
            <a:off x="7541902" y="1834443"/>
            <a:ext cx="1609344" cy="1051560"/>
          </a:xfrm>
          <a:prstGeom prst="rect">
            <a:avLst/>
          </a:prstGeom>
          <a:ln w="28575">
            <a:solidFill>
              <a:schemeClr val="tx1"/>
            </a:solidFill>
          </a:ln>
        </p:spPr>
      </p:pic>
      <p:sp>
        <p:nvSpPr>
          <p:cNvPr id="49" name="Rectangle 48">
            <a:extLst>
              <a:ext uri="{FF2B5EF4-FFF2-40B4-BE49-F238E27FC236}">
                <a16:creationId xmlns:a16="http://schemas.microsoft.com/office/drawing/2014/main" id="{AE864F38-32C2-454E-B32C-2233E93EB315}"/>
              </a:ext>
            </a:extLst>
          </p:cNvPr>
          <p:cNvSpPr/>
          <p:nvPr/>
        </p:nvSpPr>
        <p:spPr>
          <a:xfrm>
            <a:off x="7483023" y="1188400"/>
            <a:ext cx="188486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777X</a:t>
            </a:r>
          </a:p>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GE9X</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Fan Case</a:t>
            </a:r>
          </a:p>
        </p:txBody>
      </p:sp>
      <p:graphicFrame>
        <p:nvGraphicFramePr>
          <p:cNvPr id="50" name="Table 49">
            <a:extLst>
              <a:ext uri="{FF2B5EF4-FFF2-40B4-BE49-F238E27FC236}">
                <a16:creationId xmlns:a16="http://schemas.microsoft.com/office/drawing/2014/main" id="{5A014EC9-4645-4D33-A8CF-B35518B52C28}"/>
              </a:ext>
            </a:extLst>
          </p:cNvPr>
          <p:cNvGraphicFramePr>
            <a:graphicFrameLocks noGrp="1"/>
          </p:cNvGraphicFramePr>
          <p:nvPr>
            <p:extLst>
              <p:ext uri="{D42A27DB-BD31-4B8C-83A1-F6EECF244321}">
                <p14:modId xmlns:p14="http://schemas.microsoft.com/office/powerpoint/2010/main" val="2828287534"/>
              </p:ext>
            </p:extLst>
          </p:nvPr>
        </p:nvGraphicFramePr>
        <p:xfrm>
          <a:off x="9275385" y="3267121"/>
          <a:ext cx="1915564" cy="365760"/>
        </p:xfrm>
        <a:graphic>
          <a:graphicData uri="http://schemas.openxmlformats.org/drawingml/2006/table">
            <a:tbl>
              <a:tblPr firstRow="1" bandRow="1">
                <a:tableStyleId>{2D5ABB26-0587-4C30-8999-92F81FD0307C}</a:tableStyleId>
              </a:tblPr>
              <a:tblGrid>
                <a:gridCol w="957782">
                  <a:extLst>
                    <a:ext uri="{9D8B030D-6E8A-4147-A177-3AD203B41FA5}">
                      <a16:colId xmlns:a16="http://schemas.microsoft.com/office/drawing/2014/main" val="1904395283"/>
                    </a:ext>
                  </a:extLst>
                </a:gridCol>
                <a:gridCol w="957782">
                  <a:extLst>
                    <a:ext uri="{9D8B030D-6E8A-4147-A177-3AD203B41FA5}">
                      <a16:colId xmlns:a16="http://schemas.microsoft.com/office/drawing/2014/main" val="2930070137"/>
                    </a:ext>
                  </a:extLst>
                </a:gridCol>
              </a:tblGrid>
              <a:tr h="343949">
                <a:tc>
                  <a:txBody>
                    <a:bodyPr/>
                    <a:lstStyle/>
                    <a:p>
                      <a:pPr algn="ctr"/>
                      <a:r>
                        <a:rPr lang="en-US" dirty="0">
                          <a:solidFill>
                            <a:srgbClr val="002060"/>
                          </a:solidFill>
                        </a:rPr>
                        <a:t>2025</a:t>
                      </a:r>
                    </a:p>
                  </a:txBody>
                  <a:tcPr anchor="ctr"/>
                </a:tc>
                <a:tc>
                  <a:txBody>
                    <a:bodyPr/>
                    <a:lstStyle/>
                    <a:p>
                      <a:pPr algn="ctr"/>
                      <a:r>
                        <a:rPr lang="en-US" dirty="0">
                          <a:solidFill>
                            <a:srgbClr val="002060"/>
                          </a:solidFill>
                        </a:rPr>
                        <a:t>2030</a:t>
                      </a:r>
                    </a:p>
                  </a:txBody>
                  <a:tcPr anchor="ctr"/>
                </a:tc>
                <a:extLst>
                  <a:ext uri="{0D108BD9-81ED-4DB2-BD59-A6C34878D82A}">
                    <a16:rowId xmlns:a16="http://schemas.microsoft.com/office/drawing/2014/main" val="3353357785"/>
                  </a:ext>
                </a:extLst>
              </a:tr>
            </a:tbl>
          </a:graphicData>
        </a:graphic>
      </p:graphicFrame>
      <p:cxnSp>
        <p:nvCxnSpPr>
          <p:cNvPr id="51" name="Connector: Elbow 50">
            <a:extLst>
              <a:ext uri="{FF2B5EF4-FFF2-40B4-BE49-F238E27FC236}">
                <a16:creationId xmlns:a16="http://schemas.microsoft.com/office/drawing/2014/main" id="{897033B3-5341-4116-AA05-547699E09F0E}"/>
              </a:ext>
            </a:extLst>
          </p:cNvPr>
          <p:cNvCxnSpPr>
            <a:cxnSpLocks/>
            <a:endCxn id="46" idx="2"/>
          </p:cNvCxnSpPr>
          <p:nvPr/>
        </p:nvCxnSpPr>
        <p:spPr>
          <a:xfrm flipV="1">
            <a:off x="8839916" y="2868523"/>
            <a:ext cx="1288055" cy="219902"/>
          </a:xfrm>
          <a:prstGeom prst="bentConnector2">
            <a:avLst/>
          </a:prstGeom>
          <a:ln w="190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A627ACE-AFFB-42D1-B00B-2A093E40FB72}"/>
              </a:ext>
            </a:extLst>
          </p:cNvPr>
          <p:cNvCxnSpPr/>
          <p:nvPr/>
        </p:nvCxnSpPr>
        <p:spPr>
          <a:xfrm>
            <a:off x="8839916" y="3088770"/>
            <a:ext cx="0" cy="190516"/>
          </a:xfrm>
          <a:prstGeom prst="line">
            <a:avLst/>
          </a:prstGeom>
          <a:ln w="19050"/>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2B0486AA-5443-4A68-AFB9-117E496FD265}"/>
              </a:ext>
            </a:extLst>
          </p:cNvPr>
          <p:cNvSpPr/>
          <p:nvPr/>
        </p:nvSpPr>
        <p:spPr>
          <a:xfrm>
            <a:off x="7552528" y="5184629"/>
            <a:ext cx="2011452"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Global 7000</a:t>
            </a:r>
          </a:p>
          <a:p>
            <a:pPr>
              <a:lnSpc>
                <a:spcPct val="80000"/>
              </a:lnSpc>
              <a:spcBef>
                <a:spcPct val="20000"/>
              </a:spcBef>
              <a:tabLst>
                <a:tab pos="1027113" algn="l"/>
              </a:tabLst>
            </a:pPr>
            <a:r>
              <a:rPr lang="en-US" sz="1200" b="1" kern="0" dirty="0">
                <a:latin typeface="Arial" panose="020B0604020202020204" pitchFamily="34" charset="0"/>
                <a:cs typeface="Arial" panose="020B0604020202020204" pitchFamily="34" charset="0"/>
              </a:rPr>
              <a:t>Passport 20</a:t>
            </a:r>
          </a:p>
          <a:p>
            <a:pPr>
              <a:lnSpc>
                <a:spcPct val="80000"/>
              </a:lnSpc>
              <a:spcBef>
                <a:spcPct val="20000"/>
              </a:spcBef>
              <a:tabLst>
                <a:tab pos="1027113" algn="l"/>
              </a:tabLst>
            </a:pPr>
            <a:r>
              <a:rPr lang="en-US" sz="1200" kern="0" dirty="0">
                <a:latin typeface="Arial" panose="020B0604020202020204" pitchFamily="34" charset="0"/>
                <a:cs typeface="Arial" panose="020B0604020202020204" pitchFamily="34" charset="0"/>
              </a:rPr>
              <a:t>Inlet / Fan Cowl / HTRAS</a:t>
            </a:r>
          </a:p>
        </p:txBody>
      </p:sp>
    </p:spTree>
    <p:extLst>
      <p:ext uri="{BB962C8B-B14F-4D97-AF65-F5344CB8AC3E}">
        <p14:creationId xmlns:p14="http://schemas.microsoft.com/office/powerpoint/2010/main" val="291316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9D60-B519-133B-DE93-1D4CC61A359F}"/>
              </a:ext>
            </a:extLst>
          </p:cNvPr>
          <p:cNvSpPr>
            <a:spLocks noGrp="1"/>
          </p:cNvSpPr>
          <p:nvPr>
            <p:ph type="ctrTitle"/>
          </p:nvPr>
        </p:nvSpPr>
        <p:spPr>
          <a:xfrm>
            <a:off x="838201" y="1122363"/>
            <a:ext cx="10789023" cy="2387600"/>
          </a:xfrm>
        </p:spPr>
        <p:txBody>
          <a:bodyPr/>
          <a:lstStyle/>
          <a:p>
            <a:r>
              <a:rPr lang="en-US" dirty="0"/>
              <a:t>How do Turbofan engines work?</a:t>
            </a:r>
          </a:p>
        </p:txBody>
      </p:sp>
    </p:spTree>
    <p:extLst>
      <p:ext uri="{BB962C8B-B14F-4D97-AF65-F5344CB8AC3E}">
        <p14:creationId xmlns:p14="http://schemas.microsoft.com/office/powerpoint/2010/main" val="28847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DOCUME~1\apsef6t\LOCALS~1\Tmp\npo000016.tmp">
            <a:extLst>
              <a:ext uri="{FF2B5EF4-FFF2-40B4-BE49-F238E27FC236}">
                <a16:creationId xmlns:a16="http://schemas.microsoft.com/office/drawing/2014/main" id="{B6FE369C-153B-821B-5C83-B81C9BE0678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951" y="1208060"/>
            <a:ext cx="8730098" cy="398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reeform: Shape 17">
            <a:extLst>
              <a:ext uri="{FF2B5EF4-FFF2-40B4-BE49-F238E27FC236}">
                <a16:creationId xmlns:a16="http://schemas.microsoft.com/office/drawing/2014/main" id="{7CE0D8DC-1CBF-6DA7-D08B-985FE322A04C}"/>
              </a:ext>
            </a:extLst>
          </p:cNvPr>
          <p:cNvSpPr/>
          <p:nvPr/>
        </p:nvSpPr>
        <p:spPr>
          <a:xfrm>
            <a:off x="1676400" y="1990164"/>
            <a:ext cx="6113930" cy="412377"/>
          </a:xfrm>
          <a:custGeom>
            <a:avLst/>
            <a:gdLst>
              <a:gd name="connsiteX0" fmla="*/ 0 w 6015318"/>
              <a:gd name="connsiteY0" fmla="*/ 430306 h 430306"/>
              <a:gd name="connsiteX1" fmla="*/ 2689412 w 6015318"/>
              <a:gd name="connsiteY1" fmla="*/ 403412 h 430306"/>
              <a:gd name="connsiteX2" fmla="*/ 3657600 w 6015318"/>
              <a:gd name="connsiteY2" fmla="*/ 197224 h 430306"/>
              <a:gd name="connsiteX3" fmla="*/ 4527176 w 6015318"/>
              <a:gd name="connsiteY3" fmla="*/ 179294 h 430306"/>
              <a:gd name="connsiteX4" fmla="*/ 5405718 w 6015318"/>
              <a:gd name="connsiteY4" fmla="*/ 53789 h 430306"/>
              <a:gd name="connsiteX5" fmla="*/ 6015318 w 6015318"/>
              <a:gd name="connsiteY5" fmla="*/ 0 h 430306"/>
              <a:gd name="connsiteX0" fmla="*/ 0 w 6015318"/>
              <a:gd name="connsiteY0" fmla="*/ 430306 h 430306"/>
              <a:gd name="connsiteX1" fmla="*/ 1712259 w 6015318"/>
              <a:gd name="connsiteY1" fmla="*/ 412377 h 430306"/>
              <a:gd name="connsiteX2" fmla="*/ 2689412 w 6015318"/>
              <a:gd name="connsiteY2" fmla="*/ 403412 h 430306"/>
              <a:gd name="connsiteX3" fmla="*/ 3657600 w 6015318"/>
              <a:gd name="connsiteY3" fmla="*/ 197224 h 430306"/>
              <a:gd name="connsiteX4" fmla="*/ 4527176 w 6015318"/>
              <a:gd name="connsiteY4" fmla="*/ 179294 h 430306"/>
              <a:gd name="connsiteX5" fmla="*/ 5405718 w 6015318"/>
              <a:gd name="connsiteY5" fmla="*/ 53789 h 430306"/>
              <a:gd name="connsiteX6" fmla="*/ 6015318 w 6015318"/>
              <a:gd name="connsiteY6" fmla="*/ 0 h 430306"/>
              <a:gd name="connsiteX0" fmla="*/ 0 w 6015318"/>
              <a:gd name="connsiteY0" fmla="*/ 430306 h 430306"/>
              <a:gd name="connsiteX1" fmla="*/ 1712259 w 6015318"/>
              <a:gd name="connsiteY1" fmla="*/ 412377 h 430306"/>
              <a:gd name="connsiteX2" fmla="*/ 2689412 w 6015318"/>
              <a:gd name="connsiteY2" fmla="*/ 403412 h 430306"/>
              <a:gd name="connsiteX3" fmla="*/ 3281082 w 6015318"/>
              <a:gd name="connsiteY3" fmla="*/ 233083 h 430306"/>
              <a:gd name="connsiteX4" fmla="*/ 3657600 w 6015318"/>
              <a:gd name="connsiteY4" fmla="*/ 197224 h 430306"/>
              <a:gd name="connsiteX5" fmla="*/ 4527176 w 6015318"/>
              <a:gd name="connsiteY5" fmla="*/ 179294 h 430306"/>
              <a:gd name="connsiteX6" fmla="*/ 5405718 w 6015318"/>
              <a:gd name="connsiteY6" fmla="*/ 53789 h 430306"/>
              <a:gd name="connsiteX7" fmla="*/ 6015318 w 6015318"/>
              <a:gd name="connsiteY7" fmla="*/ 0 h 430306"/>
              <a:gd name="connsiteX0" fmla="*/ 0 w 6113930"/>
              <a:gd name="connsiteY0" fmla="*/ 412377 h 412377"/>
              <a:gd name="connsiteX1" fmla="*/ 1712259 w 6113930"/>
              <a:gd name="connsiteY1" fmla="*/ 394448 h 412377"/>
              <a:gd name="connsiteX2" fmla="*/ 2689412 w 6113930"/>
              <a:gd name="connsiteY2" fmla="*/ 385483 h 412377"/>
              <a:gd name="connsiteX3" fmla="*/ 3281082 w 6113930"/>
              <a:gd name="connsiteY3" fmla="*/ 215154 h 412377"/>
              <a:gd name="connsiteX4" fmla="*/ 3657600 w 6113930"/>
              <a:gd name="connsiteY4" fmla="*/ 179295 h 412377"/>
              <a:gd name="connsiteX5" fmla="*/ 4527176 w 6113930"/>
              <a:gd name="connsiteY5" fmla="*/ 161365 h 412377"/>
              <a:gd name="connsiteX6" fmla="*/ 5405718 w 6113930"/>
              <a:gd name="connsiteY6" fmla="*/ 35860 h 412377"/>
              <a:gd name="connsiteX7" fmla="*/ 6113930 w 6113930"/>
              <a:gd name="connsiteY7" fmla="*/ 0 h 41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3930" h="412377">
                <a:moveTo>
                  <a:pt x="0" y="412377"/>
                </a:moveTo>
                <a:lnTo>
                  <a:pt x="1712259" y="394448"/>
                </a:lnTo>
                <a:lnTo>
                  <a:pt x="2689412" y="385483"/>
                </a:lnTo>
                <a:cubicBezTo>
                  <a:pt x="2898588" y="340659"/>
                  <a:pt x="3071906" y="259978"/>
                  <a:pt x="3281082" y="215154"/>
                </a:cubicBezTo>
                <a:lnTo>
                  <a:pt x="3657600" y="179295"/>
                </a:lnTo>
                <a:lnTo>
                  <a:pt x="4527176" y="161365"/>
                </a:lnTo>
                <a:lnTo>
                  <a:pt x="5405718" y="35860"/>
                </a:lnTo>
                <a:lnTo>
                  <a:pt x="6113930" y="0"/>
                </a:lnTo>
              </a:path>
            </a:pathLst>
          </a:custGeom>
          <a:noFill/>
          <a:ln w="38100">
            <a:solidFill>
              <a:srgbClr val="00B0F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9F63BB5-B92A-18DE-5B88-23E550D0D8E8}"/>
              </a:ext>
            </a:extLst>
          </p:cNvPr>
          <p:cNvCxnSpPr>
            <a:cxnSpLocks/>
          </p:cNvCxnSpPr>
          <p:nvPr/>
        </p:nvCxnSpPr>
        <p:spPr>
          <a:xfrm>
            <a:off x="5450541" y="913312"/>
            <a:ext cx="645459" cy="1254368"/>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92E91D16-EE9C-54E6-F9C2-E6F5D42AA6BE}"/>
              </a:ext>
            </a:extLst>
          </p:cNvPr>
          <p:cNvSpPr txBox="1"/>
          <p:nvPr/>
        </p:nvSpPr>
        <p:spPr>
          <a:xfrm>
            <a:off x="3823446" y="97559"/>
            <a:ext cx="4921625" cy="923330"/>
          </a:xfrm>
          <a:prstGeom prst="rect">
            <a:avLst/>
          </a:prstGeom>
          <a:noFill/>
        </p:spPr>
        <p:txBody>
          <a:bodyPr wrap="square" rtlCol="0">
            <a:spAutoFit/>
          </a:bodyPr>
          <a:lstStyle/>
          <a:p>
            <a:r>
              <a:rPr lang="en-US" dirty="0"/>
              <a:t>Bypass air</a:t>
            </a:r>
            <a:br>
              <a:rPr lang="en-US" dirty="0"/>
            </a:br>
            <a:r>
              <a:rPr lang="en-US" dirty="0"/>
              <a:t>through fan only </a:t>
            </a:r>
            <a:br>
              <a:rPr lang="en-US" dirty="0"/>
            </a:br>
            <a:r>
              <a:rPr lang="en-US" dirty="0"/>
              <a:t>(does not get compressed or combusted)</a:t>
            </a:r>
          </a:p>
        </p:txBody>
      </p:sp>
      <p:sp>
        <p:nvSpPr>
          <p:cNvPr id="26" name="Freeform: Shape 25">
            <a:extLst>
              <a:ext uri="{FF2B5EF4-FFF2-40B4-BE49-F238E27FC236}">
                <a16:creationId xmlns:a16="http://schemas.microsoft.com/office/drawing/2014/main" id="{06CE624A-BF94-F352-9DFC-F3FCB1883B96}"/>
              </a:ext>
            </a:extLst>
          </p:cNvPr>
          <p:cNvSpPr/>
          <p:nvPr/>
        </p:nvSpPr>
        <p:spPr>
          <a:xfrm>
            <a:off x="3783106" y="2537012"/>
            <a:ext cx="6024282" cy="672353"/>
          </a:xfrm>
          <a:custGeom>
            <a:avLst/>
            <a:gdLst>
              <a:gd name="connsiteX0" fmla="*/ 0 w 6024282"/>
              <a:gd name="connsiteY0" fmla="*/ 672353 h 672353"/>
              <a:gd name="connsiteX1" fmla="*/ 3074894 w 6024282"/>
              <a:gd name="connsiteY1" fmla="*/ 609600 h 672353"/>
              <a:gd name="connsiteX2" fmla="*/ 3532094 w 6024282"/>
              <a:gd name="connsiteY2" fmla="*/ 304800 h 672353"/>
              <a:gd name="connsiteX3" fmla="*/ 4518212 w 6024282"/>
              <a:gd name="connsiteY3" fmla="*/ 0 h 672353"/>
              <a:gd name="connsiteX4" fmla="*/ 6024282 w 6024282"/>
              <a:gd name="connsiteY4" fmla="*/ 89647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282" h="672353">
                <a:moveTo>
                  <a:pt x="0" y="672353"/>
                </a:moveTo>
                <a:lnTo>
                  <a:pt x="3074894" y="609600"/>
                </a:lnTo>
                <a:lnTo>
                  <a:pt x="3532094" y="304800"/>
                </a:lnTo>
                <a:lnTo>
                  <a:pt x="4518212" y="0"/>
                </a:lnTo>
                <a:lnTo>
                  <a:pt x="6024282" y="8964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54CF049E-7336-6433-2717-4E01BAB95C0C}"/>
              </a:ext>
            </a:extLst>
          </p:cNvPr>
          <p:cNvCxnSpPr>
            <a:cxnSpLocks/>
          </p:cNvCxnSpPr>
          <p:nvPr/>
        </p:nvCxnSpPr>
        <p:spPr>
          <a:xfrm>
            <a:off x="9654988" y="2630597"/>
            <a:ext cx="7698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8E31D2-E66D-550E-DE90-29084A00E787}"/>
              </a:ext>
            </a:extLst>
          </p:cNvPr>
          <p:cNvCxnSpPr>
            <a:cxnSpLocks/>
            <a:stCxn id="18" idx="6"/>
          </p:cNvCxnSpPr>
          <p:nvPr/>
        </p:nvCxnSpPr>
        <p:spPr>
          <a:xfrm flipV="1">
            <a:off x="7082118" y="1972235"/>
            <a:ext cx="1137373" cy="5378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1F3AEE0-9AFE-0181-3798-7C3E804FD868}"/>
              </a:ext>
            </a:extLst>
          </p:cNvPr>
          <p:cNvSpPr txBox="1"/>
          <p:nvPr/>
        </p:nvSpPr>
        <p:spPr>
          <a:xfrm>
            <a:off x="2106706" y="5531224"/>
            <a:ext cx="1057835" cy="369332"/>
          </a:xfrm>
          <a:prstGeom prst="rect">
            <a:avLst/>
          </a:prstGeom>
          <a:noFill/>
        </p:spPr>
        <p:txBody>
          <a:bodyPr wrap="square" rtlCol="0">
            <a:spAutoFit/>
          </a:bodyPr>
          <a:lstStyle/>
          <a:p>
            <a:r>
              <a:rPr lang="en-US" dirty="0"/>
              <a:t>Core air</a:t>
            </a:r>
          </a:p>
        </p:txBody>
      </p:sp>
      <p:sp>
        <p:nvSpPr>
          <p:cNvPr id="34" name="Right Brace 33">
            <a:extLst>
              <a:ext uri="{FF2B5EF4-FFF2-40B4-BE49-F238E27FC236}">
                <a16:creationId xmlns:a16="http://schemas.microsoft.com/office/drawing/2014/main" id="{75F88F01-0BAC-B52A-E1CF-9A49D8DD4DF7}"/>
              </a:ext>
            </a:extLst>
          </p:cNvPr>
          <p:cNvSpPr/>
          <p:nvPr/>
        </p:nvSpPr>
        <p:spPr>
          <a:xfrm rot="5400000">
            <a:off x="5632076" y="3005420"/>
            <a:ext cx="636494" cy="1922928"/>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522E7D57-98F0-2FA8-F833-C1266D4598FE}"/>
              </a:ext>
            </a:extLst>
          </p:cNvPr>
          <p:cNvSpPr txBox="1"/>
          <p:nvPr/>
        </p:nvSpPr>
        <p:spPr>
          <a:xfrm>
            <a:off x="4787150" y="4285131"/>
            <a:ext cx="2752166" cy="369332"/>
          </a:xfrm>
          <a:prstGeom prst="rect">
            <a:avLst/>
          </a:prstGeom>
          <a:solidFill>
            <a:schemeClr val="bg1"/>
          </a:solidFill>
        </p:spPr>
        <p:txBody>
          <a:bodyPr wrap="square" rtlCol="0">
            <a:spAutoFit/>
          </a:bodyPr>
          <a:lstStyle/>
          <a:p>
            <a:r>
              <a:rPr lang="en-US" dirty="0"/>
              <a:t>Multi-stage compressor</a:t>
            </a:r>
          </a:p>
        </p:txBody>
      </p:sp>
      <p:cxnSp>
        <p:nvCxnSpPr>
          <p:cNvPr id="36" name="Straight Arrow Connector 35">
            <a:extLst>
              <a:ext uri="{FF2B5EF4-FFF2-40B4-BE49-F238E27FC236}">
                <a16:creationId xmlns:a16="http://schemas.microsoft.com/office/drawing/2014/main" id="{27614F02-E2A0-6658-2550-73D3FC5BED14}"/>
              </a:ext>
            </a:extLst>
          </p:cNvPr>
          <p:cNvCxnSpPr/>
          <p:nvPr/>
        </p:nvCxnSpPr>
        <p:spPr>
          <a:xfrm flipV="1">
            <a:off x="2846294" y="3209365"/>
            <a:ext cx="1344706" cy="233191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8" name="Explosion: 8 Points 37">
            <a:extLst>
              <a:ext uri="{FF2B5EF4-FFF2-40B4-BE49-F238E27FC236}">
                <a16:creationId xmlns:a16="http://schemas.microsoft.com/office/drawing/2014/main" id="{C3B74DD3-C2F1-8058-667D-CD12C69119F5}"/>
              </a:ext>
            </a:extLst>
          </p:cNvPr>
          <p:cNvSpPr/>
          <p:nvPr/>
        </p:nvSpPr>
        <p:spPr>
          <a:xfrm>
            <a:off x="6799345" y="2474799"/>
            <a:ext cx="1111626" cy="1385589"/>
          </a:xfrm>
          <a:prstGeom prst="irregularSeal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C99B9E97-0219-3231-457A-2627B972625E}"/>
              </a:ext>
            </a:extLst>
          </p:cNvPr>
          <p:cNvCxnSpPr>
            <a:cxnSpLocks/>
          </p:cNvCxnSpPr>
          <p:nvPr/>
        </p:nvCxnSpPr>
        <p:spPr>
          <a:xfrm flipH="1" flipV="1">
            <a:off x="7449670" y="3762666"/>
            <a:ext cx="89646" cy="1490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80A2C8D-246D-86FC-BFFC-54BA1587AF08}"/>
              </a:ext>
            </a:extLst>
          </p:cNvPr>
          <p:cNvSpPr txBox="1"/>
          <p:nvPr/>
        </p:nvSpPr>
        <p:spPr>
          <a:xfrm>
            <a:off x="7003294" y="5174450"/>
            <a:ext cx="1815354" cy="369332"/>
          </a:xfrm>
          <a:prstGeom prst="rect">
            <a:avLst/>
          </a:prstGeom>
          <a:noFill/>
        </p:spPr>
        <p:txBody>
          <a:bodyPr wrap="square" rtlCol="0">
            <a:spAutoFit/>
          </a:bodyPr>
          <a:lstStyle/>
          <a:p>
            <a:r>
              <a:rPr lang="en-US" dirty="0"/>
              <a:t>Combustor</a:t>
            </a:r>
          </a:p>
        </p:txBody>
      </p:sp>
      <p:sp>
        <p:nvSpPr>
          <p:cNvPr id="46" name="Right Brace 45">
            <a:extLst>
              <a:ext uri="{FF2B5EF4-FFF2-40B4-BE49-F238E27FC236}">
                <a16:creationId xmlns:a16="http://schemas.microsoft.com/office/drawing/2014/main" id="{F4500806-2D3A-974E-C7A7-CA2C9C2C7FC5}"/>
              </a:ext>
            </a:extLst>
          </p:cNvPr>
          <p:cNvSpPr/>
          <p:nvPr/>
        </p:nvSpPr>
        <p:spPr>
          <a:xfrm rot="5400000">
            <a:off x="8058643" y="3454006"/>
            <a:ext cx="369334" cy="90596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3E868713-5E7F-D246-5EB4-1BC15E847BD2}"/>
              </a:ext>
            </a:extLst>
          </p:cNvPr>
          <p:cNvSpPr txBox="1"/>
          <p:nvPr/>
        </p:nvSpPr>
        <p:spPr>
          <a:xfrm>
            <a:off x="7593867" y="4079054"/>
            <a:ext cx="2215046" cy="369332"/>
          </a:xfrm>
          <a:prstGeom prst="rect">
            <a:avLst/>
          </a:prstGeom>
          <a:solidFill>
            <a:schemeClr val="bg1"/>
          </a:solidFill>
        </p:spPr>
        <p:txBody>
          <a:bodyPr wrap="square" rtlCol="0">
            <a:spAutoFit/>
          </a:bodyPr>
          <a:lstStyle/>
          <a:p>
            <a:r>
              <a:rPr lang="en-US" dirty="0"/>
              <a:t>Multi-stage turbine</a:t>
            </a:r>
          </a:p>
        </p:txBody>
      </p:sp>
    </p:spTree>
    <p:extLst>
      <p:ext uri="{BB962C8B-B14F-4D97-AF65-F5344CB8AC3E}">
        <p14:creationId xmlns:p14="http://schemas.microsoft.com/office/powerpoint/2010/main" val="1065780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FD7C-179E-BBEF-E4ED-4A72535BAAFE}"/>
              </a:ext>
            </a:extLst>
          </p:cNvPr>
          <p:cNvSpPr>
            <a:spLocks noGrp="1"/>
          </p:cNvSpPr>
          <p:nvPr>
            <p:ph type="title"/>
          </p:nvPr>
        </p:nvSpPr>
        <p:spPr/>
        <p:txBody>
          <a:bodyPr>
            <a:normAutofit fontScale="90000"/>
          </a:bodyPr>
          <a:lstStyle/>
          <a:p>
            <a:r>
              <a:rPr lang="en-US" dirty="0"/>
              <a:t>Engine Performance- </a:t>
            </a:r>
            <a:br>
              <a:rPr lang="en-US" dirty="0"/>
            </a:br>
            <a:r>
              <a:rPr lang="en-US" dirty="0"/>
              <a:t>Key Parameters</a:t>
            </a:r>
          </a:p>
        </p:txBody>
      </p:sp>
      <p:sp>
        <p:nvSpPr>
          <p:cNvPr id="3" name="Footer Placeholder 2">
            <a:extLst>
              <a:ext uri="{FF2B5EF4-FFF2-40B4-BE49-F238E27FC236}">
                <a16:creationId xmlns:a16="http://schemas.microsoft.com/office/drawing/2014/main" id="{3B2734A8-F206-D762-6BC9-F1C3D9ACAFEF}"/>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a:p>
            <a:pPr>
              <a:spcBef>
                <a:spcPts val="800"/>
              </a:spcBef>
              <a:defRPr/>
            </a:pPr>
            <a:r>
              <a:rPr lang="en-US" dirty="0">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ADFFE2C4-F825-CFEC-204F-5B7B0F9A86B7}"/>
              </a:ext>
            </a:extLst>
          </p:cNvPr>
          <p:cNvSpPr>
            <a:spLocks noGrp="1"/>
          </p:cNvSpPr>
          <p:nvPr>
            <p:ph type="sldNum" sz="quarter" idx="12"/>
          </p:nvPr>
        </p:nvSpPr>
        <p:spPr/>
        <p:txBody>
          <a:bodyPr/>
          <a:lstStyle/>
          <a:p>
            <a:fld id="{FC766537-94F2-A24E-B020-2BCDC9CD5735}" type="slidenum">
              <a:rPr lang="en-US" smtClean="0"/>
              <a:pPr/>
              <a:t>15</a:t>
            </a:fld>
            <a:r>
              <a:rPr lang="en-US"/>
              <a:t>   | </a:t>
            </a:r>
            <a:endParaRPr lang="en-US" dirty="0"/>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57F7EA02-B57D-7F84-85E4-72844A0F7A57}"/>
                  </a:ext>
                </a:extLst>
              </p:cNvPr>
              <p:cNvSpPr>
                <a:spLocks noGrp="1"/>
              </p:cNvSpPr>
              <p:nvPr>
                <p:ph type="body" sz="quarter" idx="13"/>
              </p:nvPr>
            </p:nvSpPr>
            <p:spPr/>
            <p:txBody>
              <a:bodyPr/>
              <a:lstStyle/>
              <a:p>
                <a:r>
                  <a:rPr lang="en-US" dirty="0"/>
                  <a:t>Thrust Specific Fuel Consumption (TSFC)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𝑅𝑎𝑡𝑒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𝑓𝑢𝑒𝑙</m:t>
                        </m:r>
                        <m:r>
                          <a:rPr lang="en-US" b="0" i="1" smtClean="0">
                            <a:latin typeface="Cambria Math" panose="02040503050406030204" pitchFamily="18" charset="0"/>
                          </a:rPr>
                          <m:t> </m:t>
                        </m:r>
                        <m:r>
                          <a:rPr lang="en-US" b="0" i="1" smtClean="0">
                            <a:latin typeface="Cambria Math" panose="02040503050406030204" pitchFamily="18" charset="0"/>
                          </a:rPr>
                          <m:t>𝑐𝑜𝑛𝑠𝑢𝑚𝑝𝑡𝑖𝑜𝑛</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𝑔𝑎𝑙</m:t>
                            </m:r>
                          </m:num>
                          <m:den>
                            <m:r>
                              <a:rPr lang="en-US" b="0" i="1" smtClean="0">
                                <a:latin typeface="Cambria Math" panose="02040503050406030204" pitchFamily="18" charset="0"/>
                              </a:rPr>
                              <m:t>h𝑟</m:t>
                            </m:r>
                          </m:den>
                        </m:f>
                        <m:r>
                          <a:rPr lang="en-US" b="0" i="1" smtClean="0">
                            <a:latin typeface="Cambria Math" panose="02040503050406030204" pitchFamily="18" charset="0"/>
                          </a:rPr>
                          <m:t>)</m:t>
                        </m:r>
                      </m:num>
                      <m:den>
                        <m:r>
                          <a:rPr lang="en-US" b="0" i="1" smtClean="0">
                            <a:latin typeface="Cambria Math" panose="02040503050406030204" pitchFamily="18" charset="0"/>
                          </a:rPr>
                          <m:t>𝑇h𝑟𝑢𝑠𝑡</m:t>
                        </m:r>
                        <m:r>
                          <a:rPr lang="en-US" b="0" i="1" smtClean="0">
                            <a:latin typeface="Cambria Math" panose="02040503050406030204" pitchFamily="18" charset="0"/>
                          </a:rPr>
                          <m:t> (</m:t>
                        </m:r>
                        <m:r>
                          <a:rPr lang="en-US" b="0" i="1" smtClean="0">
                            <a:latin typeface="Cambria Math" panose="02040503050406030204" pitchFamily="18" charset="0"/>
                          </a:rPr>
                          <m:t>𝑙𝑏𝑓</m:t>
                        </m:r>
                        <m:r>
                          <a:rPr lang="en-US" b="0" i="1" smtClean="0">
                            <a:latin typeface="Cambria Math" panose="02040503050406030204" pitchFamily="18" charset="0"/>
                          </a:rPr>
                          <m:t>)</m:t>
                        </m:r>
                      </m:den>
                    </m:f>
                  </m:oMath>
                </a14:m>
                <a:endParaRPr lang="en-US" dirty="0"/>
              </a:p>
              <a:p>
                <a:pPr lvl="1"/>
                <a:r>
                  <a:rPr lang="en-US" i="1" dirty="0"/>
                  <a:t>A measure of fuel efficiency for aircraft engines- normalizes by thrust amount. </a:t>
                </a:r>
                <a:endParaRPr lang="en-US" dirty="0"/>
              </a:p>
              <a:p>
                <a:r>
                  <a:rPr lang="en-US" dirty="0"/>
                  <a:t>Bypass Ratio: </a:t>
                </a:r>
                <a14:m>
                  <m:oMath xmlns:m="http://schemas.openxmlformats.org/officeDocument/2006/math">
                    <m:r>
                      <a:rPr lang="en-US"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𝑚</m:t>
                                </m:r>
                              </m:e>
                            </m:acc>
                          </m:e>
                          <m:sub>
                            <m:r>
                              <a:rPr lang="en-US" b="0" i="1" smtClean="0">
                                <a:latin typeface="Cambria Math" panose="02040503050406030204" pitchFamily="18" charset="0"/>
                                <a:ea typeface="Cambria Math" panose="02040503050406030204" pitchFamily="18" charset="0"/>
                              </a:rPr>
                              <m:t>𝑓𝑎𝑛</m:t>
                            </m:r>
                            <m:r>
                              <a:rPr lang="en-US" b="0" i="1" smtClean="0">
                                <a:latin typeface="Cambria Math" panose="02040503050406030204" pitchFamily="18" charset="0"/>
                                <a:ea typeface="Cambria Math" panose="02040503050406030204" pitchFamily="18" charset="0"/>
                              </a:rPr>
                              <m:t> </m:t>
                            </m:r>
                          </m:sub>
                        </m:sSub>
                      </m:num>
                      <m:den>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𝑚</m:t>
                                </m:r>
                              </m:e>
                            </m:acc>
                          </m:e>
                          <m:sub>
                            <m:r>
                              <a:rPr lang="en-US" b="0" i="1" smtClean="0">
                                <a:latin typeface="Cambria Math" panose="02040503050406030204" pitchFamily="18" charset="0"/>
                                <a:ea typeface="Cambria Math" panose="02040503050406030204" pitchFamily="18" charset="0"/>
                              </a:rPr>
                              <m:t>𝑐𝑜𝑟𝑒</m:t>
                            </m:r>
                          </m:sub>
                        </m:sSub>
                      </m:den>
                    </m:f>
                  </m:oMath>
                </a14:m>
                <a:r>
                  <a:rPr lang="en-US" dirty="0"/>
                  <a:t> </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t> ↑, TSFC ↓</a:t>
                </a:r>
              </a:p>
              <a:p>
                <a:pPr lvl="1"/>
                <a:r>
                  <a:rPr lang="en-US" i="1" dirty="0"/>
                  <a:t>The larger the fan / the smaller the core, the more efficient the engine is</a:t>
                </a:r>
                <a:r>
                  <a:rPr lang="en-US" dirty="0"/>
                  <a:t>.</a:t>
                </a:r>
              </a:p>
              <a:p>
                <a:r>
                  <a:rPr lang="en-US" dirty="0"/>
                  <a:t>Internal / External Drag</a:t>
                </a:r>
              </a:p>
              <a:p>
                <a:pPr lvl="1"/>
                <a:r>
                  <a:rPr lang="en-US" i="1" dirty="0"/>
                  <a:t>The larger the fan, the larger the nacelle → increased drag</a:t>
                </a:r>
              </a:p>
              <a:p>
                <a:pPr lvl="1"/>
                <a:endParaRPr lang="en-US" dirty="0"/>
              </a:p>
            </p:txBody>
          </p:sp>
        </mc:Choice>
        <mc:Fallback xmlns="">
          <p:sp>
            <p:nvSpPr>
              <p:cNvPr id="5" name="Text Placeholder 4">
                <a:extLst>
                  <a:ext uri="{FF2B5EF4-FFF2-40B4-BE49-F238E27FC236}">
                    <a16:creationId xmlns:a16="http://schemas.microsoft.com/office/drawing/2014/main" id="{57F7EA02-B57D-7F84-85E4-72844A0F7A5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942" b="-3544"/>
                </a:stretch>
              </a:blipFill>
            </p:spPr>
            <p:txBody>
              <a:bodyPr/>
              <a:lstStyle/>
              <a:p>
                <a:r>
                  <a:rPr lang="en-US">
                    <a:noFill/>
                  </a:rPr>
                  <a:t> </a:t>
                </a:r>
              </a:p>
            </p:txBody>
          </p:sp>
        </mc:Fallback>
      </mc:AlternateContent>
    </p:spTree>
    <p:extLst>
      <p:ext uri="{BB962C8B-B14F-4D97-AF65-F5344CB8AC3E}">
        <p14:creationId xmlns:p14="http://schemas.microsoft.com/office/powerpoint/2010/main" val="2020357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9D60-B519-133B-DE93-1D4CC61A359F}"/>
              </a:ext>
            </a:extLst>
          </p:cNvPr>
          <p:cNvSpPr>
            <a:spLocks noGrp="1"/>
          </p:cNvSpPr>
          <p:nvPr>
            <p:ph type="ctrTitle"/>
          </p:nvPr>
        </p:nvSpPr>
        <p:spPr>
          <a:xfrm>
            <a:off x="838201" y="1122363"/>
            <a:ext cx="5992905" cy="2387600"/>
          </a:xfrm>
        </p:spPr>
        <p:txBody>
          <a:bodyPr/>
          <a:lstStyle/>
          <a:p>
            <a:r>
              <a:rPr lang="en-US" dirty="0"/>
              <a:t>What’s a Nacelle?</a:t>
            </a:r>
          </a:p>
        </p:txBody>
      </p:sp>
    </p:spTree>
    <p:extLst>
      <p:ext uri="{BB962C8B-B14F-4D97-AF65-F5344CB8AC3E}">
        <p14:creationId xmlns:p14="http://schemas.microsoft.com/office/powerpoint/2010/main" val="11376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115045"/>
            <a:ext cx="10992556" cy="1325563"/>
          </a:xfrm>
        </p:spPr>
        <p:txBody>
          <a:bodyPr/>
          <a:lstStyle/>
          <a:p>
            <a:r>
              <a:rPr lang="en-US" dirty="0"/>
              <a:t>What’s a Nacelle?</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17</a:t>
            </a:fld>
            <a:r>
              <a:rPr lang="en-US"/>
              <a:t>   | </a:t>
            </a:r>
            <a:endParaRPr lang="en-US" dirty="0"/>
          </a:p>
        </p:txBody>
      </p:sp>
      <p:sp>
        <p:nvSpPr>
          <p:cNvPr id="5" name="Text Placeholder 4">
            <a:extLst>
              <a:ext uri="{FF2B5EF4-FFF2-40B4-BE49-F238E27FC236}">
                <a16:creationId xmlns:a16="http://schemas.microsoft.com/office/drawing/2014/main" id="{3082EBCE-0343-4CA3-954B-B28396D4BC19}"/>
              </a:ext>
            </a:extLst>
          </p:cNvPr>
          <p:cNvSpPr>
            <a:spLocks noGrp="1"/>
          </p:cNvSpPr>
          <p:nvPr>
            <p:ph type="body" sz="quarter" idx="13"/>
          </p:nvPr>
        </p:nvSpPr>
        <p:spPr>
          <a:xfrm>
            <a:off x="567622" y="5156537"/>
            <a:ext cx="10579799" cy="1291801"/>
          </a:xfrm>
        </p:spPr>
        <p:txBody>
          <a:bodyPr>
            <a:normAutofit/>
          </a:bodyPr>
          <a:lstStyle/>
          <a:p>
            <a:r>
              <a:rPr lang="en-US" sz="2133" dirty="0"/>
              <a:t>The nacelle typically consist on an inlet, fan cowl, thrust reverser, an aft cowl (sometimes an integral part of the thrust reverser), and a primary exhaust</a:t>
            </a:r>
          </a:p>
        </p:txBody>
      </p:sp>
      <p:grpSp>
        <p:nvGrpSpPr>
          <p:cNvPr id="6" name="Group 35">
            <a:extLst>
              <a:ext uri="{FF2B5EF4-FFF2-40B4-BE49-F238E27FC236}">
                <a16:creationId xmlns:a16="http://schemas.microsoft.com/office/drawing/2014/main" id="{953ED776-D14B-474E-A204-2511DDE167FE}"/>
              </a:ext>
            </a:extLst>
          </p:cNvPr>
          <p:cNvGrpSpPr>
            <a:grpSpLocks/>
          </p:cNvGrpSpPr>
          <p:nvPr/>
        </p:nvGrpSpPr>
        <p:grpSpPr bwMode="auto">
          <a:xfrm>
            <a:off x="1635003" y="1009870"/>
            <a:ext cx="8024349" cy="3975716"/>
            <a:chOff x="446" y="699"/>
            <a:chExt cx="4402" cy="2181"/>
          </a:xfrm>
        </p:grpSpPr>
        <p:pic>
          <p:nvPicPr>
            <p:cNvPr id="7" name="Picture 4" descr="C:\DOCUME~1\apsef6t\LOCALS~1\Tmp\npo000016.tmp">
              <a:extLst>
                <a:ext uri="{FF2B5EF4-FFF2-40B4-BE49-F238E27FC236}">
                  <a16:creationId xmlns:a16="http://schemas.microsoft.com/office/drawing/2014/main" id="{A16B5945-3C41-4C17-B73D-36E1345A681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 y="699"/>
              <a:ext cx="4226" cy="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6">
              <a:extLst>
                <a:ext uri="{FF2B5EF4-FFF2-40B4-BE49-F238E27FC236}">
                  <a16:creationId xmlns:a16="http://schemas.microsoft.com/office/drawing/2014/main" id="{0A820623-AB72-4BB0-81C3-24051E5E3B25}"/>
                </a:ext>
              </a:extLst>
            </p:cNvPr>
            <p:cNvSpPr txBox="1">
              <a:spLocks noChangeArrowheads="1"/>
            </p:cNvSpPr>
            <p:nvPr/>
          </p:nvSpPr>
          <p:spPr bwMode="auto">
            <a:xfrm>
              <a:off x="2299" y="1477"/>
              <a:ext cx="486" cy="2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GE Inspira" panose="020F0603030400020203" pitchFamily="34" charset="0"/>
                </a:defRPr>
              </a:lvl1pPr>
              <a:lvl2pPr marL="742950" indent="-28575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0"/>
                </a:spcBef>
                <a:spcAft>
                  <a:spcPct val="0"/>
                </a:spcAft>
              </a:pPr>
              <a:r>
                <a:rPr lang="en-US" altLang="en-US" sz="2000" dirty="0">
                  <a:solidFill>
                    <a:srgbClr val="000000"/>
                  </a:solidFill>
                </a:rPr>
                <a:t>Engine</a:t>
              </a:r>
            </a:p>
          </p:txBody>
        </p:sp>
        <p:sp>
          <p:nvSpPr>
            <p:cNvPr id="10" name="Text Box 27">
              <a:extLst>
                <a:ext uri="{FF2B5EF4-FFF2-40B4-BE49-F238E27FC236}">
                  <a16:creationId xmlns:a16="http://schemas.microsoft.com/office/drawing/2014/main" id="{1C8DD335-2BA9-4A0D-A7C1-88CD3F251529}"/>
                </a:ext>
              </a:extLst>
            </p:cNvPr>
            <p:cNvSpPr txBox="1">
              <a:spLocks noChangeArrowheads="1"/>
            </p:cNvSpPr>
            <p:nvPr/>
          </p:nvSpPr>
          <p:spPr bwMode="auto">
            <a:xfrm>
              <a:off x="1164" y="2652"/>
              <a:ext cx="601"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GE Inspira" panose="020F0603030400020203" pitchFamily="34" charset="0"/>
                </a:defRPr>
              </a:lvl1pPr>
              <a:lvl2pPr marL="742950" indent="-28575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0"/>
                </a:spcBef>
                <a:spcAft>
                  <a:spcPct val="0"/>
                </a:spcAft>
              </a:pPr>
              <a:r>
                <a:rPr lang="en-US" altLang="en-US" sz="2000">
                  <a:solidFill>
                    <a:srgbClr val="000000"/>
                  </a:solidFill>
                </a:rPr>
                <a:t>Fan cowl</a:t>
              </a:r>
            </a:p>
          </p:txBody>
        </p:sp>
        <p:sp>
          <p:nvSpPr>
            <p:cNvPr id="11" name="Text Box 28">
              <a:extLst>
                <a:ext uri="{FF2B5EF4-FFF2-40B4-BE49-F238E27FC236}">
                  <a16:creationId xmlns:a16="http://schemas.microsoft.com/office/drawing/2014/main" id="{B81F085C-30B5-4EB7-9E38-B55C1A9CEEF6}"/>
                </a:ext>
              </a:extLst>
            </p:cNvPr>
            <p:cNvSpPr txBox="1">
              <a:spLocks noChangeArrowheads="1"/>
            </p:cNvSpPr>
            <p:nvPr/>
          </p:nvSpPr>
          <p:spPr bwMode="auto">
            <a:xfrm>
              <a:off x="446" y="2661"/>
              <a:ext cx="36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GE Inspira" panose="020F0603030400020203" pitchFamily="34" charset="0"/>
                </a:defRPr>
              </a:lvl1pPr>
              <a:lvl2pPr marL="742950" indent="-28575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0"/>
                </a:spcBef>
                <a:spcAft>
                  <a:spcPct val="0"/>
                </a:spcAft>
              </a:pPr>
              <a:r>
                <a:rPr lang="en-US" altLang="en-US" sz="2000">
                  <a:solidFill>
                    <a:srgbClr val="000000"/>
                  </a:solidFill>
                </a:rPr>
                <a:t>Inlet</a:t>
              </a:r>
            </a:p>
          </p:txBody>
        </p:sp>
        <p:sp>
          <p:nvSpPr>
            <p:cNvPr id="12" name="Text Box 29">
              <a:extLst>
                <a:ext uri="{FF2B5EF4-FFF2-40B4-BE49-F238E27FC236}">
                  <a16:creationId xmlns:a16="http://schemas.microsoft.com/office/drawing/2014/main" id="{F7428824-A791-4956-A40F-C8ED5923D9CC}"/>
                </a:ext>
              </a:extLst>
            </p:cNvPr>
            <p:cNvSpPr txBox="1">
              <a:spLocks noChangeArrowheads="1"/>
            </p:cNvSpPr>
            <p:nvPr/>
          </p:nvSpPr>
          <p:spPr bwMode="auto">
            <a:xfrm>
              <a:off x="3203" y="2621"/>
              <a:ext cx="1261"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GE Inspira" panose="020F0603030400020203" pitchFamily="34" charset="0"/>
                </a:defRPr>
              </a:lvl1pPr>
              <a:lvl2pPr marL="742950" indent="-28575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0"/>
                </a:spcBef>
                <a:spcAft>
                  <a:spcPct val="0"/>
                </a:spcAft>
              </a:pPr>
              <a:r>
                <a:rPr lang="en-US" altLang="en-US" sz="2000" dirty="0">
                  <a:solidFill>
                    <a:srgbClr val="000000"/>
                  </a:solidFill>
                </a:rPr>
                <a:t>Thrust reverser</a:t>
              </a:r>
            </a:p>
          </p:txBody>
        </p:sp>
        <p:sp>
          <p:nvSpPr>
            <p:cNvPr id="13" name="Text Box 30">
              <a:extLst>
                <a:ext uri="{FF2B5EF4-FFF2-40B4-BE49-F238E27FC236}">
                  <a16:creationId xmlns:a16="http://schemas.microsoft.com/office/drawing/2014/main" id="{54C5B268-BDE0-4644-AD65-F5D6F3CEC6EA}"/>
                </a:ext>
              </a:extLst>
            </p:cNvPr>
            <p:cNvSpPr txBox="1">
              <a:spLocks noChangeArrowheads="1"/>
            </p:cNvSpPr>
            <p:nvPr/>
          </p:nvSpPr>
          <p:spPr bwMode="auto">
            <a:xfrm>
              <a:off x="3863" y="2329"/>
              <a:ext cx="85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GE Inspira" panose="020F0603030400020203" pitchFamily="34" charset="0"/>
                </a:defRPr>
              </a:lvl1pPr>
              <a:lvl2pPr marL="742950" indent="-28575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0"/>
                </a:spcBef>
                <a:spcAft>
                  <a:spcPct val="0"/>
                </a:spcAft>
              </a:pPr>
              <a:r>
                <a:rPr lang="en-US" altLang="en-US" sz="2000" dirty="0">
                  <a:solidFill>
                    <a:srgbClr val="000000"/>
                  </a:solidFill>
                </a:rPr>
                <a:t>Aft core cowl</a:t>
              </a:r>
            </a:p>
          </p:txBody>
        </p:sp>
        <p:sp>
          <p:nvSpPr>
            <p:cNvPr id="14" name="Line 31">
              <a:extLst>
                <a:ext uri="{FF2B5EF4-FFF2-40B4-BE49-F238E27FC236}">
                  <a16:creationId xmlns:a16="http://schemas.microsoft.com/office/drawing/2014/main" id="{D4B29496-2E8B-44A8-B62A-E3B136E2A340}"/>
                </a:ext>
              </a:extLst>
            </p:cNvPr>
            <p:cNvSpPr>
              <a:spLocks noChangeShapeType="1"/>
            </p:cNvSpPr>
            <p:nvPr/>
          </p:nvSpPr>
          <p:spPr bwMode="auto">
            <a:xfrm flipV="1">
              <a:off x="815" y="2520"/>
              <a:ext cx="362" cy="26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15" name="Line 32">
              <a:extLst>
                <a:ext uri="{FF2B5EF4-FFF2-40B4-BE49-F238E27FC236}">
                  <a16:creationId xmlns:a16="http://schemas.microsoft.com/office/drawing/2014/main" id="{3068A0FC-0235-4935-A099-B3366858C530}"/>
                </a:ext>
              </a:extLst>
            </p:cNvPr>
            <p:cNvSpPr>
              <a:spLocks noChangeShapeType="1"/>
            </p:cNvSpPr>
            <p:nvPr/>
          </p:nvSpPr>
          <p:spPr bwMode="auto">
            <a:xfrm flipV="1">
              <a:off x="1832" y="2507"/>
              <a:ext cx="362" cy="26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16" name="Line 33">
              <a:extLst>
                <a:ext uri="{FF2B5EF4-FFF2-40B4-BE49-F238E27FC236}">
                  <a16:creationId xmlns:a16="http://schemas.microsoft.com/office/drawing/2014/main" id="{223665BC-84BD-4716-9037-0CD4D026CEF5}"/>
                </a:ext>
              </a:extLst>
            </p:cNvPr>
            <p:cNvSpPr>
              <a:spLocks noChangeShapeType="1"/>
            </p:cNvSpPr>
            <p:nvPr/>
          </p:nvSpPr>
          <p:spPr bwMode="auto">
            <a:xfrm flipH="1" flipV="1">
              <a:off x="2984" y="2410"/>
              <a:ext cx="386" cy="24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17" name="Line 34">
              <a:extLst>
                <a:ext uri="{FF2B5EF4-FFF2-40B4-BE49-F238E27FC236}">
                  <a16:creationId xmlns:a16="http://schemas.microsoft.com/office/drawing/2014/main" id="{911EF70B-5BAE-49C1-9383-BFBFD831D1C1}"/>
                </a:ext>
              </a:extLst>
            </p:cNvPr>
            <p:cNvSpPr>
              <a:spLocks noChangeShapeType="1"/>
            </p:cNvSpPr>
            <p:nvPr/>
          </p:nvSpPr>
          <p:spPr bwMode="auto">
            <a:xfrm flipH="1" flipV="1">
              <a:off x="3863" y="2139"/>
              <a:ext cx="386" cy="24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grpSp>
      <p:pic>
        <p:nvPicPr>
          <p:cNvPr id="18" name="Picture 13">
            <a:extLst>
              <a:ext uri="{FF2B5EF4-FFF2-40B4-BE49-F238E27FC236}">
                <a16:creationId xmlns:a16="http://schemas.microsoft.com/office/drawing/2014/main" id="{16839749-96AA-4CD5-87F3-9C5299FAB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879" y="619319"/>
            <a:ext cx="2517344" cy="176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420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71455" y="115045"/>
            <a:ext cx="12075885" cy="1325563"/>
          </a:xfrm>
        </p:spPr>
        <p:txBody>
          <a:bodyPr>
            <a:normAutofit/>
          </a:bodyPr>
          <a:lstStyle/>
          <a:p>
            <a:pPr algn="l"/>
            <a:r>
              <a:rPr lang="en-US" sz="4267" dirty="0"/>
              <a:t>Propulsion System = Nacelle + Engine + EBU</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18</a:t>
            </a:fld>
            <a:r>
              <a:rPr lang="en-US"/>
              <a:t>   | </a:t>
            </a:r>
            <a:endParaRPr lang="en-US" dirty="0"/>
          </a:p>
        </p:txBody>
      </p:sp>
      <p:pic>
        <p:nvPicPr>
          <p:cNvPr id="39" name="Picture 5" descr="C:\Tmp\npo000007.tmp">
            <a:extLst>
              <a:ext uri="{FF2B5EF4-FFF2-40B4-BE49-F238E27FC236}">
                <a16:creationId xmlns:a16="http://schemas.microsoft.com/office/drawing/2014/main" id="{A024CC20-BF5D-40CE-9264-3BA14AC2B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59" y="1090867"/>
            <a:ext cx="6215663" cy="489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AutoShape 4">
            <a:extLst>
              <a:ext uri="{FF2B5EF4-FFF2-40B4-BE49-F238E27FC236}">
                <a16:creationId xmlns:a16="http://schemas.microsoft.com/office/drawing/2014/main" id="{1D9CE613-DDAF-4568-B48C-676B625E5FD0}"/>
              </a:ext>
            </a:extLst>
          </p:cNvPr>
          <p:cNvSpPr>
            <a:spLocks/>
          </p:cNvSpPr>
          <p:nvPr/>
        </p:nvSpPr>
        <p:spPr bwMode="auto">
          <a:xfrm>
            <a:off x="467359" y="2318059"/>
            <a:ext cx="684675" cy="420564"/>
          </a:xfrm>
          <a:prstGeom prst="callout1">
            <a:avLst>
              <a:gd name="adj1" fmla="val 30380"/>
              <a:gd name="adj2" fmla="val 116000"/>
              <a:gd name="adj3" fmla="val 196625"/>
              <a:gd name="adj4" fmla="val 216667"/>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Inlet</a:t>
            </a:r>
          </a:p>
          <a:p>
            <a:pPr defTabSz="914377" eaLnBrk="0" fontAlgn="base" hangingPunct="0">
              <a:spcBef>
                <a:spcPct val="0"/>
              </a:spcBef>
              <a:spcAft>
                <a:spcPct val="0"/>
              </a:spcAft>
              <a:buClr>
                <a:srgbClr val="FF6600"/>
              </a:buClr>
            </a:pPr>
            <a:r>
              <a:rPr lang="en-US" altLang="en-US" sz="1333" dirty="0">
                <a:latin typeface="Arial" panose="020B0604020202020204" pitchFamily="34" charset="0"/>
                <a:cs typeface="Arial" panose="020B0604020202020204" pitchFamily="34" charset="0"/>
              </a:rPr>
              <a:t>(FAR 25)</a:t>
            </a:r>
          </a:p>
        </p:txBody>
      </p:sp>
      <p:sp>
        <p:nvSpPr>
          <p:cNvPr id="41" name="AutoShape 5">
            <a:extLst>
              <a:ext uri="{FF2B5EF4-FFF2-40B4-BE49-F238E27FC236}">
                <a16:creationId xmlns:a16="http://schemas.microsoft.com/office/drawing/2014/main" id="{9C3B4C37-2E8A-4AA1-81E7-C8F2E767F032}"/>
              </a:ext>
            </a:extLst>
          </p:cNvPr>
          <p:cNvSpPr>
            <a:spLocks/>
          </p:cNvSpPr>
          <p:nvPr/>
        </p:nvSpPr>
        <p:spPr bwMode="auto">
          <a:xfrm>
            <a:off x="880534" y="5581532"/>
            <a:ext cx="955532" cy="420564"/>
          </a:xfrm>
          <a:prstGeom prst="callout1">
            <a:avLst>
              <a:gd name="adj1" fmla="val 30380"/>
              <a:gd name="adj2" fmla="val 111375"/>
              <a:gd name="adj3" fmla="val -105486"/>
              <a:gd name="adj4" fmla="val 200713"/>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Fan Cowl</a:t>
            </a:r>
            <a:br>
              <a:rPr lang="en-US" altLang="en-US" sz="1400" dirty="0">
                <a:latin typeface="Arial" panose="020B0604020202020204" pitchFamily="34" charset="0"/>
                <a:cs typeface="Arial" panose="020B0604020202020204" pitchFamily="34" charset="0"/>
              </a:rPr>
            </a:br>
            <a:r>
              <a:rPr lang="en-US" altLang="en-US" sz="1333" dirty="0">
                <a:latin typeface="Arial" panose="020B0604020202020204" pitchFamily="34" charset="0"/>
                <a:cs typeface="Arial" panose="020B0604020202020204" pitchFamily="34" charset="0"/>
              </a:rPr>
              <a:t>(FAR 25)</a:t>
            </a:r>
          </a:p>
        </p:txBody>
      </p:sp>
      <p:sp>
        <p:nvSpPr>
          <p:cNvPr id="42" name="AutoShape 6">
            <a:extLst>
              <a:ext uri="{FF2B5EF4-FFF2-40B4-BE49-F238E27FC236}">
                <a16:creationId xmlns:a16="http://schemas.microsoft.com/office/drawing/2014/main" id="{064E1A95-0DD7-4EF9-8D1E-96E4D6D3AABC}"/>
              </a:ext>
            </a:extLst>
          </p:cNvPr>
          <p:cNvSpPr>
            <a:spLocks/>
          </p:cNvSpPr>
          <p:nvPr/>
        </p:nvSpPr>
        <p:spPr bwMode="auto">
          <a:xfrm>
            <a:off x="5332864" y="1046879"/>
            <a:ext cx="1295400" cy="636008"/>
          </a:xfrm>
          <a:prstGeom prst="callout1">
            <a:avLst>
              <a:gd name="adj1" fmla="val 19889"/>
              <a:gd name="adj2" fmla="val -5884"/>
              <a:gd name="adj3" fmla="val 87019"/>
              <a:gd name="adj4" fmla="val -69486"/>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Thrust Reverser </a:t>
            </a:r>
          </a:p>
          <a:p>
            <a:pPr defTabSz="914377" eaLnBrk="0" fontAlgn="base" hangingPunct="0">
              <a:spcBef>
                <a:spcPct val="0"/>
              </a:spcBef>
              <a:spcAft>
                <a:spcPct val="0"/>
              </a:spcAft>
              <a:buClr>
                <a:srgbClr val="FF6600"/>
              </a:buClr>
            </a:pPr>
            <a:r>
              <a:rPr lang="en-US" altLang="en-US" sz="1333" dirty="0">
                <a:latin typeface="Arial" panose="020B0604020202020204" pitchFamily="34" charset="0"/>
                <a:cs typeface="Arial" panose="020B0604020202020204" pitchFamily="34" charset="0"/>
              </a:rPr>
              <a:t>(FAR25 or 33)</a:t>
            </a:r>
          </a:p>
        </p:txBody>
      </p:sp>
      <p:sp>
        <p:nvSpPr>
          <p:cNvPr id="43" name="AutoShape 7">
            <a:extLst>
              <a:ext uri="{FF2B5EF4-FFF2-40B4-BE49-F238E27FC236}">
                <a16:creationId xmlns:a16="http://schemas.microsoft.com/office/drawing/2014/main" id="{6A2715C8-C587-4396-815D-42F57C9DD33C}"/>
              </a:ext>
            </a:extLst>
          </p:cNvPr>
          <p:cNvSpPr>
            <a:spLocks/>
          </p:cNvSpPr>
          <p:nvPr/>
        </p:nvSpPr>
        <p:spPr bwMode="auto">
          <a:xfrm>
            <a:off x="6939132" y="4711883"/>
            <a:ext cx="1448513" cy="420564"/>
          </a:xfrm>
          <a:prstGeom prst="callout1">
            <a:avLst>
              <a:gd name="adj1" fmla="val 29269"/>
              <a:gd name="adj2" fmla="val -7694"/>
              <a:gd name="adj3" fmla="val -297786"/>
              <a:gd name="adj4" fmla="val -62960"/>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Core Nozzle</a:t>
            </a:r>
          </a:p>
          <a:p>
            <a:pPr defTabSz="914377" eaLnBrk="0" fontAlgn="base" hangingPunct="0">
              <a:spcBef>
                <a:spcPct val="0"/>
              </a:spcBef>
              <a:spcAft>
                <a:spcPct val="0"/>
              </a:spcAft>
              <a:buClr>
                <a:srgbClr val="FF6600"/>
              </a:buClr>
            </a:pPr>
            <a:r>
              <a:rPr lang="en-US" altLang="en-US" sz="1333" dirty="0">
                <a:latin typeface="Arial" panose="020B0604020202020204" pitchFamily="34" charset="0"/>
                <a:cs typeface="Arial" panose="020B0604020202020204" pitchFamily="34" charset="0"/>
              </a:rPr>
              <a:t>(FAR 25 or 33)</a:t>
            </a:r>
          </a:p>
        </p:txBody>
      </p:sp>
      <p:sp>
        <p:nvSpPr>
          <p:cNvPr id="44" name="AutoShape 8">
            <a:extLst>
              <a:ext uri="{FF2B5EF4-FFF2-40B4-BE49-F238E27FC236}">
                <a16:creationId xmlns:a16="http://schemas.microsoft.com/office/drawing/2014/main" id="{007430A0-A45C-4826-B03B-492DBE2BE4EF}"/>
              </a:ext>
            </a:extLst>
          </p:cNvPr>
          <p:cNvSpPr>
            <a:spLocks/>
          </p:cNvSpPr>
          <p:nvPr/>
        </p:nvSpPr>
        <p:spPr bwMode="auto">
          <a:xfrm>
            <a:off x="7035853" y="1290646"/>
            <a:ext cx="3760841" cy="3170099"/>
          </a:xfrm>
          <a:prstGeom prst="callout1">
            <a:avLst>
              <a:gd name="adj1" fmla="val 8245"/>
              <a:gd name="adj2" fmla="val -3704"/>
              <a:gd name="adj3" fmla="val 52969"/>
              <a:gd name="adj4" fmla="val -76076"/>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EBU Systems</a:t>
            </a:r>
            <a:endParaRPr lang="en-US" altLang="en-US" sz="1400" dirty="0">
              <a:latin typeface="Arial" panose="020B0604020202020204" pitchFamily="34" charset="0"/>
              <a:cs typeface="Arial" panose="020B0604020202020204" pitchFamily="34" charset="0"/>
            </a:endParaRPr>
          </a:p>
          <a:p>
            <a:pPr marL="114297" lvl="1" defTabSz="914377" eaLnBrk="0" fontAlgn="base" hangingPunct="0">
              <a:spcBef>
                <a:spcPct val="0"/>
              </a:spcBef>
              <a:spcAft>
                <a:spcPct val="0"/>
              </a:spcAft>
            </a:pPr>
            <a:r>
              <a:rPr lang="en-US" altLang="en-US" sz="1200" dirty="0">
                <a:latin typeface="Arial" panose="020B0604020202020204" pitchFamily="34" charset="0"/>
                <a:cs typeface="Arial" panose="020B0604020202020204" pitchFamily="34" charset="0"/>
              </a:rPr>
              <a:t> External Hardware – tubes, brackets, manifolds, heat shields, ducts, flexible joints, clamps for</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Fuel Supply</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Oil Supply, Scavenge, and Vents</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IDG cooling</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Fire protection</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Drains</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Active Clearance Control</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Under cowl Cooling, </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Electrical </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Pneumatic systems (NAI, Starter)</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Cooling Air</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Hydraulic</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Indicating Systems</a:t>
            </a: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Actuation</a:t>
            </a:r>
            <a:endParaRPr lang="en-US" altLang="en-US" sz="1000" dirty="0">
              <a:latin typeface="Arial" panose="020B0604020202020204" pitchFamily="34" charset="0"/>
              <a:cs typeface="Arial" panose="020B0604020202020204" pitchFamily="34" charset="0"/>
            </a:endParaRPr>
          </a:p>
          <a:p>
            <a:pPr marL="338130" lvl="2" indent="-109536" defTabSz="914377" eaLnBrk="0" fontAlgn="base" hangingPunct="0">
              <a:spcBef>
                <a:spcPct val="0"/>
              </a:spcBef>
              <a:spcAft>
                <a:spcPct val="0"/>
              </a:spcAft>
              <a:buFontTx/>
              <a:buChar char="•"/>
            </a:pPr>
            <a:r>
              <a:rPr lang="en-US" altLang="en-US" sz="1200" dirty="0">
                <a:latin typeface="Arial" panose="020B0604020202020204" pitchFamily="34" charset="0"/>
                <a:cs typeface="Arial" panose="020B0604020202020204" pitchFamily="34" charset="0"/>
              </a:rPr>
              <a:t>Electrical cable routing and support </a:t>
            </a:r>
          </a:p>
        </p:txBody>
      </p:sp>
      <p:sp>
        <p:nvSpPr>
          <p:cNvPr id="52" name="AutoShape 4">
            <a:extLst>
              <a:ext uri="{FF2B5EF4-FFF2-40B4-BE49-F238E27FC236}">
                <a16:creationId xmlns:a16="http://schemas.microsoft.com/office/drawing/2014/main" id="{105BD9AC-B211-4651-A682-71867F92DB95}"/>
              </a:ext>
            </a:extLst>
          </p:cNvPr>
          <p:cNvSpPr>
            <a:spLocks/>
          </p:cNvSpPr>
          <p:nvPr/>
        </p:nvSpPr>
        <p:spPr bwMode="auto">
          <a:xfrm>
            <a:off x="358503" y="1290678"/>
            <a:ext cx="1540486" cy="420564"/>
          </a:xfrm>
          <a:prstGeom prst="callout1">
            <a:avLst>
              <a:gd name="adj1" fmla="val 30380"/>
              <a:gd name="adj2" fmla="val 116000"/>
              <a:gd name="adj3" fmla="val 376441"/>
              <a:gd name="adj4" fmla="val 194751"/>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Engine Fan Cases</a:t>
            </a:r>
          </a:p>
          <a:p>
            <a:pPr defTabSz="914377" eaLnBrk="0" fontAlgn="base" hangingPunct="0">
              <a:spcBef>
                <a:spcPct val="0"/>
              </a:spcBef>
              <a:spcAft>
                <a:spcPct val="0"/>
              </a:spcAft>
              <a:buClr>
                <a:srgbClr val="FF6600"/>
              </a:buClr>
            </a:pPr>
            <a:r>
              <a:rPr lang="en-US" altLang="en-US" sz="1333" dirty="0">
                <a:latin typeface="Arial" panose="020B0604020202020204" pitchFamily="34" charset="0"/>
                <a:cs typeface="Arial" panose="020B0604020202020204" pitchFamily="34" charset="0"/>
              </a:rPr>
              <a:t>(FAR 33)</a:t>
            </a:r>
          </a:p>
        </p:txBody>
      </p:sp>
      <p:sp>
        <p:nvSpPr>
          <p:cNvPr id="54" name="AutoShape 7">
            <a:extLst>
              <a:ext uri="{FF2B5EF4-FFF2-40B4-BE49-F238E27FC236}">
                <a16:creationId xmlns:a16="http://schemas.microsoft.com/office/drawing/2014/main" id="{8B31E8F4-4E23-4580-B0EE-B6CA582BDB5C}"/>
              </a:ext>
            </a:extLst>
          </p:cNvPr>
          <p:cNvSpPr>
            <a:spLocks/>
          </p:cNvSpPr>
          <p:nvPr/>
        </p:nvSpPr>
        <p:spPr bwMode="auto">
          <a:xfrm>
            <a:off x="5527455" y="5364491"/>
            <a:ext cx="1163884" cy="420564"/>
          </a:xfrm>
          <a:prstGeom prst="callout1">
            <a:avLst>
              <a:gd name="adj1" fmla="val 29269"/>
              <a:gd name="adj2" fmla="val -7694"/>
              <a:gd name="adj3" fmla="val -482812"/>
              <a:gd name="adj4" fmla="val -41275"/>
            </a:avLst>
          </a:prstGeom>
          <a:noFill/>
          <a:ln w="9525">
            <a:solidFill>
              <a:schemeClr val="tx1"/>
            </a:solidFill>
            <a:miter lim="800000"/>
            <a:headEnd type="none" w="sm" len="sm"/>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buClr>
                <a:srgbClr val="FF6600"/>
              </a:buClr>
            </a:pPr>
            <a:r>
              <a:rPr lang="en-US" altLang="en-US" sz="1400" b="1" dirty="0">
                <a:latin typeface="Arial" panose="020B0604020202020204" pitchFamily="34" charset="0"/>
                <a:cs typeface="Arial" panose="020B0604020202020204" pitchFamily="34" charset="0"/>
              </a:rPr>
              <a:t>Engine Core</a:t>
            </a:r>
          </a:p>
          <a:p>
            <a:pPr defTabSz="914377" eaLnBrk="0" fontAlgn="base" hangingPunct="0">
              <a:spcBef>
                <a:spcPct val="0"/>
              </a:spcBef>
              <a:spcAft>
                <a:spcPct val="0"/>
              </a:spcAft>
              <a:buClr>
                <a:srgbClr val="FF6600"/>
              </a:buClr>
            </a:pPr>
            <a:r>
              <a:rPr lang="en-US" altLang="en-US" sz="1333" dirty="0">
                <a:latin typeface="Arial" panose="020B0604020202020204" pitchFamily="34" charset="0"/>
                <a:cs typeface="Arial" panose="020B0604020202020204" pitchFamily="34" charset="0"/>
              </a:rPr>
              <a:t>(FAR33)</a:t>
            </a:r>
          </a:p>
        </p:txBody>
      </p:sp>
    </p:spTree>
    <p:extLst>
      <p:ext uri="{BB962C8B-B14F-4D97-AF65-F5344CB8AC3E}">
        <p14:creationId xmlns:p14="http://schemas.microsoft.com/office/powerpoint/2010/main" val="50864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115045"/>
            <a:ext cx="10992556" cy="1325563"/>
          </a:xfrm>
        </p:spPr>
        <p:txBody>
          <a:bodyPr/>
          <a:lstStyle/>
          <a:p>
            <a:r>
              <a:rPr lang="en-US" dirty="0"/>
              <a:t>What’s the purpose of a Nacelle?</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19</a:t>
            </a:fld>
            <a:r>
              <a:rPr lang="en-US"/>
              <a:t>   | </a:t>
            </a:r>
            <a:endParaRPr lang="en-US" dirty="0"/>
          </a:p>
        </p:txBody>
      </p:sp>
      <p:pic>
        <p:nvPicPr>
          <p:cNvPr id="19" name="Picture 4" descr="C:\DOCUME~1\apsef6t\LOCALS~1\Tmp\npo000016.tmp">
            <a:extLst>
              <a:ext uri="{FF2B5EF4-FFF2-40B4-BE49-F238E27FC236}">
                <a16:creationId xmlns:a16="http://schemas.microsoft.com/office/drawing/2014/main" id="{87773685-C1F5-46A4-B61F-D0868564DE1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478" y="2064157"/>
            <a:ext cx="6708775"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1">
            <a:extLst>
              <a:ext uri="{FF2B5EF4-FFF2-40B4-BE49-F238E27FC236}">
                <a16:creationId xmlns:a16="http://schemas.microsoft.com/office/drawing/2014/main" id="{D3E95999-45A9-4C58-B834-1D0AA92A6A7F}"/>
              </a:ext>
            </a:extLst>
          </p:cNvPr>
          <p:cNvSpPr txBox="1">
            <a:spLocks noChangeArrowheads="1"/>
          </p:cNvSpPr>
          <p:nvPr/>
        </p:nvSpPr>
        <p:spPr bwMode="auto">
          <a:xfrm>
            <a:off x="1460361" y="5419725"/>
            <a:ext cx="3125929"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dirty="0"/>
              <a:t>Provide an external fairing to minimize aircraft drag</a:t>
            </a:r>
          </a:p>
        </p:txBody>
      </p:sp>
      <p:sp>
        <p:nvSpPr>
          <p:cNvPr id="21" name="Line 15">
            <a:extLst>
              <a:ext uri="{FF2B5EF4-FFF2-40B4-BE49-F238E27FC236}">
                <a16:creationId xmlns:a16="http://schemas.microsoft.com/office/drawing/2014/main" id="{EA157A0C-3115-46B5-B6D1-D726CD35C8A1}"/>
              </a:ext>
            </a:extLst>
          </p:cNvPr>
          <p:cNvSpPr>
            <a:spLocks noChangeShapeType="1"/>
          </p:cNvSpPr>
          <p:nvPr/>
        </p:nvSpPr>
        <p:spPr bwMode="auto">
          <a:xfrm flipH="1">
            <a:off x="4525963" y="1885951"/>
            <a:ext cx="730251" cy="855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22" name="Text Box 16">
            <a:extLst>
              <a:ext uri="{FF2B5EF4-FFF2-40B4-BE49-F238E27FC236}">
                <a16:creationId xmlns:a16="http://schemas.microsoft.com/office/drawing/2014/main" id="{14A5BD33-05C4-4ACD-882D-83361512F079}"/>
              </a:ext>
            </a:extLst>
          </p:cNvPr>
          <p:cNvSpPr txBox="1">
            <a:spLocks noChangeArrowheads="1"/>
          </p:cNvSpPr>
          <p:nvPr/>
        </p:nvSpPr>
        <p:spPr bwMode="auto">
          <a:xfrm>
            <a:off x="205435" y="2849303"/>
            <a:ext cx="3029099" cy="9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dirty="0"/>
              <a:t>Provide an inlet to smoothly guide airflow into the front of the engine</a:t>
            </a:r>
          </a:p>
        </p:txBody>
      </p:sp>
      <p:sp>
        <p:nvSpPr>
          <p:cNvPr id="23" name="Line 18">
            <a:extLst>
              <a:ext uri="{FF2B5EF4-FFF2-40B4-BE49-F238E27FC236}">
                <a16:creationId xmlns:a16="http://schemas.microsoft.com/office/drawing/2014/main" id="{5FEBC005-23C6-42DD-B7B3-6E38899A89C1}"/>
              </a:ext>
            </a:extLst>
          </p:cNvPr>
          <p:cNvSpPr>
            <a:spLocks noChangeShapeType="1"/>
          </p:cNvSpPr>
          <p:nvPr/>
        </p:nvSpPr>
        <p:spPr bwMode="auto">
          <a:xfrm>
            <a:off x="2892425" y="3287713"/>
            <a:ext cx="1060451" cy="34925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24" name="Text Box 19">
            <a:extLst>
              <a:ext uri="{FF2B5EF4-FFF2-40B4-BE49-F238E27FC236}">
                <a16:creationId xmlns:a16="http://schemas.microsoft.com/office/drawing/2014/main" id="{2A753060-6BDD-4F9C-B3F3-7E85C87DE9A3}"/>
              </a:ext>
            </a:extLst>
          </p:cNvPr>
          <p:cNvSpPr txBox="1">
            <a:spLocks noChangeArrowheads="1"/>
          </p:cNvSpPr>
          <p:nvPr/>
        </p:nvSpPr>
        <p:spPr bwMode="auto">
          <a:xfrm>
            <a:off x="7471509" y="1153345"/>
            <a:ext cx="4204263"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dirty="0"/>
              <a:t>Provide a fan duct to efficiently guide airflow to a thrust producing nozzle</a:t>
            </a:r>
          </a:p>
        </p:txBody>
      </p:sp>
      <p:sp>
        <p:nvSpPr>
          <p:cNvPr id="25" name="Line 20">
            <a:extLst>
              <a:ext uri="{FF2B5EF4-FFF2-40B4-BE49-F238E27FC236}">
                <a16:creationId xmlns:a16="http://schemas.microsoft.com/office/drawing/2014/main" id="{0952F577-242F-4319-8764-7E9E0391D1BD}"/>
              </a:ext>
            </a:extLst>
          </p:cNvPr>
          <p:cNvSpPr>
            <a:spLocks noChangeShapeType="1"/>
          </p:cNvSpPr>
          <p:nvPr/>
        </p:nvSpPr>
        <p:spPr bwMode="auto">
          <a:xfrm flipH="1">
            <a:off x="7513637" y="1824039"/>
            <a:ext cx="857251" cy="865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26" name="Text Box 21">
            <a:extLst>
              <a:ext uri="{FF2B5EF4-FFF2-40B4-BE49-F238E27FC236}">
                <a16:creationId xmlns:a16="http://schemas.microsoft.com/office/drawing/2014/main" id="{7D4F2DC4-E307-4CB2-8C4D-90D6A4C4533D}"/>
              </a:ext>
            </a:extLst>
          </p:cNvPr>
          <p:cNvSpPr txBox="1">
            <a:spLocks noChangeArrowheads="1"/>
          </p:cNvSpPr>
          <p:nvPr/>
        </p:nvSpPr>
        <p:spPr bwMode="auto">
          <a:xfrm>
            <a:off x="5354658" y="5387095"/>
            <a:ext cx="2826708"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GE Inspira" panose="020F0603030400020203" pitchFamily="34" charset="0"/>
              </a:defRPr>
            </a:lvl1pPr>
            <a:lvl2pPr marL="742950" indent="-28575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0"/>
              </a:spcBef>
              <a:spcAft>
                <a:spcPct val="0"/>
              </a:spcAft>
            </a:pPr>
            <a:r>
              <a:rPr lang="en-US" altLang="en-US" sz="1867" dirty="0">
                <a:solidFill>
                  <a:srgbClr val="000000"/>
                </a:solidFill>
                <a:latin typeface="Arial" panose="020B0604020202020204" pitchFamily="34" charset="0"/>
                <a:cs typeface="Arial" panose="020B0604020202020204" pitchFamily="34" charset="0"/>
              </a:rPr>
              <a:t>Includes a thrust reversal mechanism</a:t>
            </a:r>
          </a:p>
        </p:txBody>
      </p:sp>
      <p:sp>
        <p:nvSpPr>
          <p:cNvPr id="27" name="Line 22">
            <a:extLst>
              <a:ext uri="{FF2B5EF4-FFF2-40B4-BE49-F238E27FC236}">
                <a16:creationId xmlns:a16="http://schemas.microsoft.com/office/drawing/2014/main" id="{6288717D-8FAA-4DEC-B0E4-B5272BF2D7F7}"/>
              </a:ext>
            </a:extLst>
          </p:cNvPr>
          <p:cNvSpPr>
            <a:spLocks noChangeShapeType="1"/>
          </p:cNvSpPr>
          <p:nvPr/>
        </p:nvSpPr>
        <p:spPr bwMode="auto">
          <a:xfrm flipH="1" flipV="1">
            <a:off x="6734967" y="4265648"/>
            <a:ext cx="169368" cy="11079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28" name="Text Box 23">
            <a:extLst>
              <a:ext uri="{FF2B5EF4-FFF2-40B4-BE49-F238E27FC236}">
                <a16:creationId xmlns:a16="http://schemas.microsoft.com/office/drawing/2014/main" id="{4AB44DDF-32D3-495E-9330-FE1D8AE92851}"/>
              </a:ext>
            </a:extLst>
          </p:cNvPr>
          <p:cNvSpPr txBox="1">
            <a:spLocks noChangeArrowheads="1"/>
          </p:cNvSpPr>
          <p:nvPr/>
        </p:nvSpPr>
        <p:spPr bwMode="auto">
          <a:xfrm>
            <a:off x="4254752" y="1175915"/>
            <a:ext cx="3305483"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dirty="0"/>
              <a:t>Provide acoustic treatment for noise attenuation</a:t>
            </a:r>
          </a:p>
        </p:txBody>
      </p:sp>
      <p:sp>
        <p:nvSpPr>
          <p:cNvPr id="29" name="Line 24">
            <a:extLst>
              <a:ext uri="{FF2B5EF4-FFF2-40B4-BE49-F238E27FC236}">
                <a16:creationId xmlns:a16="http://schemas.microsoft.com/office/drawing/2014/main" id="{BB38D377-684A-4D57-98FD-9A030E6FB1E7}"/>
              </a:ext>
            </a:extLst>
          </p:cNvPr>
          <p:cNvSpPr>
            <a:spLocks noChangeShapeType="1"/>
          </p:cNvSpPr>
          <p:nvPr/>
        </p:nvSpPr>
        <p:spPr bwMode="auto">
          <a:xfrm>
            <a:off x="6434139" y="1885950"/>
            <a:ext cx="815975" cy="10112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0" name="Text Box 25">
            <a:extLst>
              <a:ext uri="{FF2B5EF4-FFF2-40B4-BE49-F238E27FC236}">
                <a16:creationId xmlns:a16="http://schemas.microsoft.com/office/drawing/2014/main" id="{6F3F7304-62BF-45F0-9461-EE6260E03A7A}"/>
              </a:ext>
            </a:extLst>
          </p:cNvPr>
          <p:cNvSpPr txBox="1">
            <a:spLocks noChangeArrowheads="1"/>
          </p:cNvSpPr>
          <p:nvPr/>
        </p:nvSpPr>
        <p:spPr bwMode="auto">
          <a:xfrm>
            <a:off x="7942263" y="5238171"/>
            <a:ext cx="3454803"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dirty="0"/>
              <a:t>Provide fire zone boundaries for fire containment</a:t>
            </a:r>
          </a:p>
        </p:txBody>
      </p:sp>
      <p:sp>
        <p:nvSpPr>
          <p:cNvPr id="31" name="Freeform 27">
            <a:extLst>
              <a:ext uri="{FF2B5EF4-FFF2-40B4-BE49-F238E27FC236}">
                <a16:creationId xmlns:a16="http://schemas.microsoft.com/office/drawing/2014/main" id="{24B18048-E41C-43E8-845E-7A1D4DA0110D}"/>
              </a:ext>
            </a:extLst>
          </p:cNvPr>
          <p:cNvSpPr>
            <a:spLocks/>
          </p:cNvSpPr>
          <p:nvPr/>
        </p:nvSpPr>
        <p:spPr bwMode="auto">
          <a:xfrm>
            <a:off x="6335714" y="2968412"/>
            <a:ext cx="1568937" cy="207100"/>
          </a:xfrm>
          <a:custGeom>
            <a:avLst/>
            <a:gdLst>
              <a:gd name="T0" fmla="*/ 0 w 1017"/>
              <a:gd name="T1" fmla="*/ 279738820 h 129"/>
              <a:gd name="T2" fmla="*/ 340220195 w 1017"/>
              <a:gd name="T3" fmla="*/ 325101744 h 129"/>
              <a:gd name="T4" fmla="*/ 756046641 w 1017"/>
              <a:gd name="T5" fmla="*/ 246975916 h 129"/>
              <a:gd name="T6" fmla="*/ 1297879273 w 1017"/>
              <a:gd name="T7" fmla="*/ 108367777 h 129"/>
              <a:gd name="T8" fmla="*/ 1575096375 w 1017"/>
              <a:gd name="T9" fmla="*/ 47883879 h 129"/>
              <a:gd name="T10" fmla="*/ 1837192544 w 1017"/>
              <a:gd name="T11" fmla="*/ 15120974 h 129"/>
              <a:gd name="T12" fmla="*/ 2038804981 w 1017"/>
              <a:gd name="T13" fmla="*/ 0 h 129"/>
              <a:gd name="T14" fmla="*/ 2147483646 w 1017"/>
              <a:gd name="T15" fmla="*/ 78125828 h 129"/>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8605 h 10000"/>
              <a:gd name="connsiteX1" fmla="*/ 1327 w 10000"/>
              <a:gd name="connsiteY1" fmla="*/ 10000 h 10000"/>
              <a:gd name="connsiteX2" fmla="*/ 2950 w 10000"/>
              <a:gd name="connsiteY2" fmla="*/ 7597 h 10000"/>
              <a:gd name="connsiteX3" fmla="*/ 4753 w 10000"/>
              <a:gd name="connsiteY3" fmla="*/ 2285 h 10000"/>
              <a:gd name="connsiteX4" fmla="*/ 6146 w 10000"/>
              <a:gd name="connsiteY4" fmla="*/ 1473 h 10000"/>
              <a:gd name="connsiteX5" fmla="*/ 7168 w 10000"/>
              <a:gd name="connsiteY5" fmla="*/ 465 h 10000"/>
              <a:gd name="connsiteX6" fmla="*/ 7955 w 10000"/>
              <a:gd name="connsiteY6" fmla="*/ 0 h 10000"/>
              <a:gd name="connsiteX7" fmla="*/ 10000 w 10000"/>
              <a:gd name="connsiteY7" fmla="*/ 2403 h 10000"/>
              <a:gd name="connsiteX0" fmla="*/ 0 w 10000"/>
              <a:gd name="connsiteY0" fmla="*/ 8605 h 10000"/>
              <a:gd name="connsiteX1" fmla="*/ 1327 w 10000"/>
              <a:gd name="connsiteY1" fmla="*/ 10000 h 10000"/>
              <a:gd name="connsiteX2" fmla="*/ 3365 w 10000"/>
              <a:gd name="connsiteY2" fmla="*/ 4131 h 10000"/>
              <a:gd name="connsiteX3" fmla="*/ 4753 w 10000"/>
              <a:gd name="connsiteY3" fmla="*/ 2285 h 10000"/>
              <a:gd name="connsiteX4" fmla="*/ 6146 w 10000"/>
              <a:gd name="connsiteY4" fmla="*/ 1473 h 10000"/>
              <a:gd name="connsiteX5" fmla="*/ 7168 w 10000"/>
              <a:gd name="connsiteY5" fmla="*/ 465 h 10000"/>
              <a:gd name="connsiteX6" fmla="*/ 7955 w 10000"/>
              <a:gd name="connsiteY6" fmla="*/ 0 h 10000"/>
              <a:gd name="connsiteX7" fmla="*/ 10000 w 10000"/>
              <a:gd name="connsiteY7" fmla="*/ 2403 h 10000"/>
              <a:gd name="connsiteX0" fmla="*/ 0 w 10000"/>
              <a:gd name="connsiteY0" fmla="*/ 8605 h 8605"/>
              <a:gd name="connsiteX1" fmla="*/ 2287 w 10000"/>
              <a:gd name="connsiteY1" fmla="*/ 3873 h 8605"/>
              <a:gd name="connsiteX2" fmla="*/ 3365 w 10000"/>
              <a:gd name="connsiteY2" fmla="*/ 4131 h 8605"/>
              <a:gd name="connsiteX3" fmla="*/ 4753 w 10000"/>
              <a:gd name="connsiteY3" fmla="*/ 2285 h 8605"/>
              <a:gd name="connsiteX4" fmla="*/ 6146 w 10000"/>
              <a:gd name="connsiteY4" fmla="*/ 1473 h 8605"/>
              <a:gd name="connsiteX5" fmla="*/ 7168 w 10000"/>
              <a:gd name="connsiteY5" fmla="*/ 465 h 8605"/>
              <a:gd name="connsiteX6" fmla="*/ 7955 w 10000"/>
              <a:gd name="connsiteY6" fmla="*/ 0 h 8605"/>
              <a:gd name="connsiteX7" fmla="*/ 10000 w 10000"/>
              <a:gd name="connsiteY7" fmla="*/ 2403 h 8605"/>
              <a:gd name="connsiteX0" fmla="*/ 0 w 9169"/>
              <a:gd name="connsiteY0" fmla="*/ 4754 h 4801"/>
              <a:gd name="connsiteX1" fmla="*/ 1456 w 9169"/>
              <a:gd name="connsiteY1" fmla="*/ 4501 h 4801"/>
              <a:gd name="connsiteX2" fmla="*/ 2534 w 9169"/>
              <a:gd name="connsiteY2" fmla="*/ 4801 h 4801"/>
              <a:gd name="connsiteX3" fmla="*/ 3922 w 9169"/>
              <a:gd name="connsiteY3" fmla="*/ 2655 h 4801"/>
              <a:gd name="connsiteX4" fmla="*/ 5315 w 9169"/>
              <a:gd name="connsiteY4" fmla="*/ 1712 h 4801"/>
              <a:gd name="connsiteX5" fmla="*/ 6337 w 9169"/>
              <a:gd name="connsiteY5" fmla="*/ 540 h 4801"/>
              <a:gd name="connsiteX6" fmla="*/ 7124 w 9169"/>
              <a:gd name="connsiteY6" fmla="*/ 0 h 4801"/>
              <a:gd name="connsiteX7" fmla="*/ 9169 w 9169"/>
              <a:gd name="connsiteY7" fmla="*/ 2793 h 4801"/>
              <a:gd name="connsiteX0" fmla="*/ 0 w 10000"/>
              <a:gd name="connsiteY0" fmla="*/ 9902 h 10936"/>
              <a:gd name="connsiteX1" fmla="*/ 1588 w 10000"/>
              <a:gd name="connsiteY1" fmla="*/ 10936 h 10936"/>
              <a:gd name="connsiteX2" fmla="*/ 2764 w 10000"/>
              <a:gd name="connsiteY2" fmla="*/ 10000 h 10936"/>
              <a:gd name="connsiteX3" fmla="*/ 4277 w 10000"/>
              <a:gd name="connsiteY3" fmla="*/ 5530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902 h 10936"/>
              <a:gd name="connsiteX1" fmla="*/ 1588 w 10000"/>
              <a:gd name="connsiteY1" fmla="*/ 10936 h 10936"/>
              <a:gd name="connsiteX2" fmla="*/ 2990 w 10000"/>
              <a:gd name="connsiteY2" fmla="*/ 10390 h 10936"/>
              <a:gd name="connsiteX3" fmla="*/ 4277 w 10000"/>
              <a:gd name="connsiteY3" fmla="*/ 5530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902 h 10936"/>
              <a:gd name="connsiteX1" fmla="*/ 1588 w 10000"/>
              <a:gd name="connsiteY1" fmla="*/ 10936 h 10936"/>
              <a:gd name="connsiteX2" fmla="*/ 2990 w 10000"/>
              <a:gd name="connsiteY2" fmla="*/ 10390 h 10936"/>
              <a:gd name="connsiteX3" fmla="*/ 4503 w 10000"/>
              <a:gd name="connsiteY3" fmla="*/ 6115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902 h 10936"/>
              <a:gd name="connsiteX1" fmla="*/ 1588 w 10000"/>
              <a:gd name="connsiteY1" fmla="*/ 10936 h 10936"/>
              <a:gd name="connsiteX2" fmla="*/ 2990 w 10000"/>
              <a:gd name="connsiteY2" fmla="*/ 10390 h 10936"/>
              <a:gd name="connsiteX3" fmla="*/ 4616 w 10000"/>
              <a:gd name="connsiteY3" fmla="*/ 6115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317 h 10351"/>
              <a:gd name="connsiteX1" fmla="*/ 1588 w 10000"/>
              <a:gd name="connsiteY1" fmla="*/ 10351 h 10351"/>
              <a:gd name="connsiteX2" fmla="*/ 2990 w 10000"/>
              <a:gd name="connsiteY2" fmla="*/ 9805 h 10351"/>
              <a:gd name="connsiteX3" fmla="*/ 4616 w 10000"/>
              <a:gd name="connsiteY3" fmla="*/ 5530 h 10351"/>
              <a:gd name="connsiteX4" fmla="*/ 5797 w 10000"/>
              <a:gd name="connsiteY4" fmla="*/ 2981 h 10351"/>
              <a:gd name="connsiteX5" fmla="*/ 6911 w 10000"/>
              <a:gd name="connsiteY5" fmla="*/ 540 h 10351"/>
              <a:gd name="connsiteX6" fmla="*/ 8081 w 10000"/>
              <a:gd name="connsiteY6" fmla="*/ 0 h 10351"/>
              <a:gd name="connsiteX7" fmla="*/ 10000 w 10000"/>
              <a:gd name="connsiteY7" fmla="*/ 5233 h 10351"/>
              <a:gd name="connsiteX0" fmla="*/ 0 w 10000"/>
              <a:gd name="connsiteY0" fmla="*/ 8777 h 9811"/>
              <a:gd name="connsiteX1" fmla="*/ 1588 w 10000"/>
              <a:gd name="connsiteY1" fmla="*/ 9811 h 9811"/>
              <a:gd name="connsiteX2" fmla="*/ 2990 w 10000"/>
              <a:gd name="connsiteY2" fmla="*/ 9265 h 9811"/>
              <a:gd name="connsiteX3" fmla="*/ 4616 w 10000"/>
              <a:gd name="connsiteY3" fmla="*/ 4990 h 9811"/>
              <a:gd name="connsiteX4" fmla="*/ 5797 w 10000"/>
              <a:gd name="connsiteY4" fmla="*/ 2441 h 9811"/>
              <a:gd name="connsiteX5" fmla="*/ 6911 w 10000"/>
              <a:gd name="connsiteY5" fmla="*/ 0 h 9811"/>
              <a:gd name="connsiteX6" fmla="*/ 7879 w 10000"/>
              <a:gd name="connsiteY6" fmla="*/ 5040 h 9811"/>
              <a:gd name="connsiteX7" fmla="*/ 10000 w 10000"/>
              <a:gd name="connsiteY7" fmla="*/ 4693 h 9811"/>
              <a:gd name="connsiteX0" fmla="*/ 0 w 10000"/>
              <a:gd name="connsiteY0" fmla="*/ 6458 h 7512"/>
              <a:gd name="connsiteX1" fmla="*/ 1588 w 10000"/>
              <a:gd name="connsiteY1" fmla="*/ 7512 h 7512"/>
              <a:gd name="connsiteX2" fmla="*/ 2990 w 10000"/>
              <a:gd name="connsiteY2" fmla="*/ 6955 h 7512"/>
              <a:gd name="connsiteX3" fmla="*/ 4616 w 10000"/>
              <a:gd name="connsiteY3" fmla="*/ 2598 h 7512"/>
              <a:gd name="connsiteX4" fmla="*/ 5797 w 10000"/>
              <a:gd name="connsiteY4" fmla="*/ 0 h 7512"/>
              <a:gd name="connsiteX5" fmla="*/ 6767 w 10000"/>
              <a:gd name="connsiteY5" fmla="*/ 2282 h 7512"/>
              <a:gd name="connsiteX6" fmla="*/ 7879 w 10000"/>
              <a:gd name="connsiteY6" fmla="*/ 2649 h 7512"/>
              <a:gd name="connsiteX7" fmla="*/ 10000 w 10000"/>
              <a:gd name="connsiteY7" fmla="*/ 2295 h 7512"/>
              <a:gd name="connsiteX0" fmla="*/ 0 w 10000"/>
              <a:gd name="connsiteY0" fmla="*/ 6175 h 7578"/>
              <a:gd name="connsiteX1" fmla="*/ 1588 w 10000"/>
              <a:gd name="connsiteY1" fmla="*/ 7578 h 7578"/>
              <a:gd name="connsiteX2" fmla="*/ 2990 w 10000"/>
              <a:gd name="connsiteY2" fmla="*/ 6837 h 7578"/>
              <a:gd name="connsiteX3" fmla="*/ 4616 w 10000"/>
              <a:gd name="connsiteY3" fmla="*/ 1036 h 7578"/>
              <a:gd name="connsiteX4" fmla="*/ 5624 w 10000"/>
              <a:gd name="connsiteY4" fmla="*/ 1364 h 7578"/>
              <a:gd name="connsiteX5" fmla="*/ 6767 w 10000"/>
              <a:gd name="connsiteY5" fmla="*/ 616 h 7578"/>
              <a:gd name="connsiteX6" fmla="*/ 7879 w 10000"/>
              <a:gd name="connsiteY6" fmla="*/ 1104 h 7578"/>
              <a:gd name="connsiteX7" fmla="*/ 10000 w 10000"/>
              <a:gd name="connsiteY7" fmla="*/ 633 h 7578"/>
              <a:gd name="connsiteX0" fmla="*/ 0 w 10000"/>
              <a:gd name="connsiteY0" fmla="*/ 8149 h 10000"/>
              <a:gd name="connsiteX1" fmla="*/ 1588 w 10000"/>
              <a:gd name="connsiteY1" fmla="*/ 10000 h 10000"/>
              <a:gd name="connsiteX2" fmla="*/ 2817 w 10000"/>
              <a:gd name="connsiteY2" fmla="*/ 6766 h 10000"/>
              <a:gd name="connsiteX3" fmla="*/ 4616 w 10000"/>
              <a:gd name="connsiteY3" fmla="*/ 1367 h 10000"/>
              <a:gd name="connsiteX4" fmla="*/ 5624 w 10000"/>
              <a:gd name="connsiteY4" fmla="*/ 1800 h 10000"/>
              <a:gd name="connsiteX5" fmla="*/ 6767 w 10000"/>
              <a:gd name="connsiteY5" fmla="*/ 813 h 10000"/>
              <a:gd name="connsiteX6" fmla="*/ 7879 w 10000"/>
              <a:gd name="connsiteY6" fmla="*/ 1457 h 10000"/>
              <a:gd name="connsiteX7" fmla="*/ 10000 w 10000"/>
              <a:gd name="connsiteY7" fmla="*/ 835 h 10000"/>
              <a:gd name="connsiteX0" fmla="*/ 0 w 10000"/>
              <a:gd name="connsiteY0" fmla="*/ 8149 h 8149"/>
              <a:gd name="connsiteX1" fmla="*/ 1444 w 10000"/>
              <a:gd name="connsiteY1" fmla="*/ 7099 h 8149"/>
              <a:gd name="connsiteX2" fmla="*/ 2817 w 10000"/>
              <a:gd name="connsiteY2" fmla="*/ 6766 h 8149"/>
              <a:gd name="connsiteX3" fmla="*/ 4616 w 10000"/>
              <a:gd name="connsiteY3" fmla="*/ 1367 h 8149"/>
              <a:gd name="connsiteX4" fmla="*/ 5624 w 10000"/>
              <a:gd name="connsiteY4" fmla="*/ 1800 h 8149"/>
              <a:gd name="connsiteX5" fmla="*/ 6767 w 10000"/>
              <a:gd name="connsiteY5" fmla="*/ 813 h 8149"/>
              <a:gd name="connsiteX6" fmla="*/ 7879 w 10000"/>
              <a:gd name="connsiteY6" fmla="*/ 1457 h 8149"/>
              <a:gd name="connsiteX7" fmla="*/ 10000 w 10000"/>
              <a:gd name="connsiteY7" fmla="*/ 835 h 8149"/>
              <a:gd name="connsiteX0" fmla="*/ 0 w 10000"/>
              <a:gd name="connsiteY0" fmla="*/ 10000 h 10000"/>
              <a:gd name="connsiteX1" fmla="*/ 1444 w 10000"/>
              <a:gd name="connsiteY1" fmla="*/ 8711 h 10000"/>
              <a:gd name="connsiteX2" fmla="*/ 2817 w 10000"/>
              <a:gd name="connsiteY2" fmla="*/ 8303 h 10000"/>
              <a:gd name="connsiteX3" fmla="*/ 4729 w 10000"/>
              <a:gd name="connsiteY3" fmla="*/ 4765 h 10000"/>
              <a:gd name="connsiteX4" fmla="*/ 5624 w 10000"/>
              <a:gd name="connsiteY4" fmla="*/ 2209 h 10000"/>
              <a:gd name="connsiteX5" fmla="*/ 6767 w 10000"/>
              <a:gd name="connsiteY5" fmla="*/ 998 h 10000"/>
              <a:gd name="connsiteX6" fmla="*/ 7879 w 10000"/>
              <a:gd name="connsiteY6" fmla="*/ 1788 h 10000"/>
              <a:gd name="connsiteX7" fmla="*/ 10000 w 10000"/>
              <a:gd name="connsiteY7" fmla="*/ 1025 h 10000"/>
              <a:gd name="connsiteX0" fmla="*/ 0 w 10000"/>
              <a:gd name="connsiteY0" fmla="*/ 9898 h 9898"/>
              <a:gd name="connsiteX1" fmla="*/ 1444 w 10000"/>
              <a:gd name="connsiteY1" fmla="*/ 8609 h 9898"/>
              <a:gd name="connsiteX2" fmla="*/ 2817 w 10000"/>
              <a:gd name="connsiteY2" fmla="*/ 8201 h 9898"/>
              <a:gd name="connsiteX3" fmla="*/ 4729 w 10000"/>
              <a:gd name="connsiteY3" fmla="*/ 4663 h 9898"/>
              <a:gd name="connsiteX4" fmla="*/ 5624 w 10000"/>
              <a:gd name="connsiteY4" fmla="*/ 2107 h 9898"/>
              <a:gd name="connsiteX5" fmla="*/ 6767 w 10000"/>
              <a:gd name="connsiteY5" fmla="*/ 896 h 9898"/>
              <a:gd name="connsiteX6" fmla="*/ 8892 w 10000"/>
              <a:gd name="connsiteY6" fmla="*/ 2844 h 9898"/>
              <a:gd name="connsiteX7" fmla="*/ 10000 w 10000"/>
              <a:gd name="connsiteY7" fmla="*/ 923 h 9898"/>
              <a:gd name="connsiteX0" fmla="*/ 0 w 9944"/>
              <a:gd name="connsiteY0" fmla="*/ 9095 h 9095"/>
              <a:gd name="connsiteX1" fmla="*/ 1444 w 9944"/>
              <a:gd name="connsiteY1" fmla="*/ 7793 h 9095"/>
              <a:gd name="connsiteX2" fmla="*/ 2817 w 9944"/>
              <a:gd name="connsiteY2" fmla="*/ 7381 h 9095"/>
              <a:gd name="connsiteX3" fmla="*/ 4729 w 9944"/>
              <a:gd name="connsiteY3" fmla="*/ 3806 h 9095"/>
              <a:gd name="connsiteX4" fmla="*/ 5624 w 9944"/>
              <a:gd name="connsiteY4" fmla="*/ 1224 h 9095"/>
              <a:gd name="connsiteX5" fmla="*/ 6767 w 9944"/>
              <a:gd name="connsiteY5" fmla="*/ 0 h 9095"/>
              <a:gd name="connsiteX6" fmla="*/ 8892 w 9944"/>
              <a:gd name="connsiteY6" fmla="*/ 1968 h 9095"/>
              <a:gd name="connsiteX7" fmla="*/ 9944 w 9944"/>
              <a:gd name="connsiteY7" fmla="*/ 3537 h 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44" h="9095">
                <a:moveTo>
                  <a:pt x="0" y="9095"/>
                </a:moveTo>
                <a:lnTo>
                  <a:pt x="1444" y="7793"/>
                </a:lnTo>
                <a:lnTo>
                  <a:pt x="2817" y="7381"/>
                </a:lnTo>
                <a:lnTo>
                  <a:pt x="4729" y="3806"/>
                </a:lnTo>
                <a:lnTo>
                  <a:pt x="5624" y="1224"/>
                </a:lnTo>
                <a:lnTo>
                  <a:pt x="6767" y="0"/>
                </a:lnTo>
                <a:lnTo>
                  <a:pt x="8892" y="1968"/>
                </a:lnTo>
                <a:cubicBezTo>
                  <a:pt x="9532" y="5840"/>
                  <a:pt x="9304" y="-333"/>
                  <a:pt x="9944" y="3537"/>
                </a:cubicBez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2" name="Line 30">
            <a:extLst>
              <a:ext uri="{FF2B5EF4-FFF2-40B4-BE49-F238E27FC236}">
                <a16:creationId xmlns:a16="http://schemas.microsoft.com/office/drawing/2014/main" id="{2C7C60FA-B488-4523-8EF8-8DF7799C5375}"/>
              </a:ext>
            </a:extLst>
          </p:cNvPr>
          <p:cNvSpPr>
            <a:spLocks noChangeShapeType="1"/>
          </p:cNvSpPr>
          <p:nvPr/>
        </p:nvSpPr>
        <p:spPr bwMode="auto">
          <a:xfrm flipH="1" flipV="1">
            <a:off x="8001794" y="4156522"/>
            <a:ext cx="496879" cy="11377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3" name="Line 31">
            <a:extLst>
              <a:ext uri="{FF2B5EF4-FFF2-40B4-BE49-F238E27FC236}">
                <a16:creationId xmlns:a16="http://schemas.microsoft.com/office/drawing/2014/main" id="{508D1BBA-0258-4A55-9492-24371D52C4D7}"/>
              </a:ext>
            </a:extLst>
          </p:cNvPr>
          <p:cNvSpPr>
            <a:spLocks noChangeShapeType="1"/>
          </p:cNvSpPr>
          <p:nvPr/>
        </p:nvSpPr>
        <p:spPr bwMode="auto">
          <a:xfrm flipV="1">
            <a:off x="4238173" y="5028642"/>
            <a:ext cx="576105" cy="44982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4" name="Line 32">
            <a:extLst>
              <a:ext uri="{FF2B5EF4-FFF2-40B4-BE49-F238E27FC236}">
                <a16:creationId xmlns:a16="http://schemas.microsoft.com/office/drawing/2014/main" id="{9CB6DBB5-7F4F-4CA6-8D43-8216F155C412}"/>
              </a:ext>
            </a:extLst>
          </p:cNvPr>
          <p:cNvSpPr>
            <a:spLocks noChangeShapeType="1"/>
          </p:cNvSpPr>
          <p:nvPr/>
        </p:nvSpPr>
        <p:spPr bwMode="auto">
          <a:xfrm>
            <a:off x="6326189" y="3148014"/>
            <a:ext cx="0" cy="76835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5" name="Line 33">
            <a:extLst>
              <a:ext uri="{FF2B5EF4-FFF2-40B4-BE49-F238E27FC236}">
                <a16:creationId xmlns:a16="http://schemas.microsoft.com/office/drawing/2014/main" id="{49BFA1A8-23EB-4D90-8CA1-42EE6B167CD5}"/>
              </a:ext>
            </a:extLst>
          </p:cNvPr>
          <p:cNvSpPr>
            <a:spLocks noChangeShapeType="1"/>
          </p:cNvSpPr>
          <p:nvPr/>
        </p:nvSpPr>
        <p:spPr bwMode="auto">
          <a:xfrm>
            <a:off x="7921625" y="2874963"/>
            <a:ext cx="828675" cy="12541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6" name="Line 34">
            <a:extLst>
              <a:ext uri="{FF2B5EF4-FFF2-40B4-BE49-F238E27FC236}">
                <a16:creationId xmlns:a16="http://schemas.microsoft.com/office/drawing/2014/main" id="{521D9F61-06A4-456E-B78C-469554E3F271}"/>
              </a:ext>
            </a:extLst>
          </p:cNvPr>
          <p:cNvSpPr>
            <a:spLocks noChangeShapeType="1"/>
          </p:cNvSpPr>
          <p:nvPr/>
        </p:nvSpPr>
        <p:spPr bwMode="auto">
          <a:xfrm flipV="1">
            <a:off x="7931149" y="4021139"/>
            <a:ext cx="896939" cy="77787"/>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7" name="Line 35">
            <a:extLst>
              <a:ext uri="{FF2B5EF4-FFF2-40B4-BE49-F238E27FC236}">
                <a16:creationId xmlns:a16="http://schemas.microsoft.com/office/drawing/2014/main" id="{093EFE2A-0203-49DF-AC87-CE10F057F9A8}"/>
              </a:ext>
            </a:extLst>
          </p:cNvPr>
          <p:cNvSpPr>
            <a:spLocks noChangeShapeType="1"/>
          </p:cNvSpPr>
          <p:nvPr/>
        </p:nvSpPr>
        <p:spPr bwMode="auto">
          <a:xfrm>
            <a:off x="7912101" y="2865439"/>
            <a:ext cx="38100" cy="1651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sp>
        <p:nvSpPr>
          <p:cNvPr id="38" name="Freeform 27">
            <a:extLst>
              <a:ext uri="{FF2B5EF4-FFF2-40B4-BE49-F238E27FC236}">
                <a16:creationId xmlns:a16="http://schemas.microsoft.com/office/drawing/2014/main" id="{9B7962B9-0860-4799-8AB4-25962B47685B}"/>
              </a:ext>
            </a:extLst>
          </p:cNvPr>
          <p:cNvSpPr>
            <a:spLocks/>
          </p:cNvSpPr>
          <p:nvPr/>
        </p:nvSpPr>
        <p:spPr bwMode="auto">
          <a:xfrm flipV="1">
            <a:off x="6346566" y="3886245"/>
            <a:ext cx="1586761" cy="273054"/>
          </a:xfrm>
          <a:custGeom>
            <a:avLst/>
            <a:gdLst>
              <a:gd name="T0" fmla="*/ 0 w 1017"/>
              <a:gd name="T1" fmla="*/ 279738820 h 129"/>
              <a:gd name="T2" fmla="*/ 340220195 w 1017"/>
              <a:gd name="T3" fmla="*/ 325101744 h 129"/>
              <a:gd name="T4" fmla="*/ 756046641 w 1017"/>
              <a:gd name="T5" fmla="*/ 246975916 h 129"/>
              <a:gd name="T6" fmla="*/ 1297879273 w 1017"/>
              <a:gd name="T7" fmla="*/ 108367777 h 129"/>
              <a:gd name="T8" fmla="*/ 1575096375 w 1017"/>
              <a:gd name="T9" fmla="*/ 47883879 h 129"/>
              <a:gd name="T10" fmla="*/ 1837192544 w 1017"/>
              <a:gd name="T11" fmla="*/ 15120974 h 129"/>
              <a:gd name="T12" fmla="*/ 2038804981 w 1017"/>
              <a:gd name="T13" fmla="*/ 0 h 129"/>
              <a:gd name="T14" fmla="*/ 2147483646 w 1017"/>
              <a:gd name="T15" fmla="*/ 78125828 h 129"/>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8605 h 10000"/>
              <a:gd name="connsiteX1" fmla="*/ 1327 w 10000"/>
              <a:gd name="connsiteY1" fmla="*/ 10000 h 10000"/>
              <a:gd name="connsiteX2" fmla="*/ 2950 w 10000"/>
              <a:gd name="connsiteY2" fmla="*/ 7597 h 10000"/>
              <a:gd name="connsiteX3" fmla="*/ 4753 w 10000"/>
              <a:gd name="connsiteY3" fmla="*/ 2285 h 10000"/>
              <a:gd name="connsiteX4" fmla="*/ 6146 w 10000"/>
              <a:gd name="connsiteY4" fmla="*/ 1473 h 10000"/>
              <a:gd name="connsiteX5" fmla="*/ 7168 w 10000"/>
              <a:gd name="connsiteY5" fmla="*/ 465 h 10000"/>
              <a:gd name="connsiteX6" fmla="*/ 7955 w 10000"/>
              <a:gd name="connsiteY6" fmla="*/ 0 h 10000"/>
              <a:gd name="connsiteX7" fmla="*/ 10000 w 10000"/>
              <a:gd name="connsiteY7" fmla="*/ 2403 h 10000"/>
              <a:gd name="connsiteX0" fmla="*/ 0 w 10000"/>
              <a:gd name="connsiteY0" fmla="*/ 8605 h 10000"/>
              <a:gd name="connsiteX1" fmla="*/ 1327 w 10000"/>
              <a:gd name="connsiteY1" fmla="*/ 10000 h 10000"/>
              <a:gd name="connsiteX2" fmla="*/ 3365 w 10000"/>
              <a:gd name="connsiteY2" fmla="*/ 4131 h 10000"/>
              <a:gd name="connsiteX3" fmla="*/ 4753 w 10000"/>
              <a:gd name="connsiteY3" fmla="*/ 2285 h 10000"/>
              <a:gd name="connsiteX4" fmla="*/ 6146 w 10000"/>
              <a:gd name="connsiteY4" fmla="*/ 1473 h 10000"/>
              <a:gd name="connsiteX5" fmla="*/ 7168 w 10000"/>
              <a:gd name="connsiteY5" fmla="*/ 465 h 10000"/>
              <a:gd name="connsiteX6" fmla="*/ 7955 w 10000"/>
              <a:gd name="connsiteY6" fmla="*/ 0 h 10000"/>
              <a:gd name="connsiteX7" fmla="*/ 10000 w 10000"/>
              <a:gd name="connsiteY7" fmla="*/ 2403 h 10000"/>
              <a:gd name="connsiteX0" fmla="*/ 0 w 10000"/>
              <a:gd name="connsiteY0" fmla="*/ 8605 h 8605"/>
              <a:gd name="connsiteX1" fmla="*/ 2287 w 10000"/>
              <a:gd name="connsiteY1" fmla="*/ 3873 h 8605"/>
              <a:gd name="connsiteX2" fmla="*/ 3365 w 10000"/>
              <a:gd name="connsiteY2" fmla="*/ 4131 h 8605"/>
              <a:gd name="connsiteX3" fmla="*/ 4753 w 10000"/>
              <a:gd name="connsiteY3" fmla="*/ 2285 h 8605"/>
              <a:gd name="connsiteX4" fmla="*/ 6146 w 10000"/>
              <a:gd name="connsiteY4" fmla="*/ 1473 h 8605"/>
              <a:gd name="connsiteX5" fmla="*/ 7168 w 10000"/>
              <a:gd name="connsiteY5" fmla="*/ 465 h 8605"/>
              <a:gd name="connsiteX6" fmla="*/ 7955 w 10000"/>
              <a:gd name="connsiteY6" fmla="*/ 0 h 8605"/>
              <a:gd name="connsiteX7" fmla="*/ 10000 w 10000"/>
              <a:gd name="connsiteY7" fmla="*/ 2403 h 8605"/>
              <a:gd name="connsiteX0" fmla="*/ 0 w 9169"/>
              <a:gd name="connsiteY0" fmla="*/ 4754 h 4801"/>
              <a:gd name="connsiteX1" fmla="*/ 1456 w 9169"/>
              <a:gd name="connsiteY1" fmla="*/ 4501 h 4801"/>
              <a:gd name="connsiteX2" fmla="*/ 2534 w 9169"/>
              <a:gd name="connsiteY2" fmla="*/ 4801 h 4801"/>
              <a:gd name="connsiteX3" fmla="*/ 3922 w 9169"/>
              <a:gd name="connsiteY3" fmla="*/ 2655 h 4801"/>
              <a:gd name="connsiteX4" fmla="*/ 5315 w 9169"/>
              <a:gd name="connsiteY4" fmla="*/ 1712 h 4801"/>
              <a:gd name="connsiteX5" fmla="*/ 6337 w 9169"/>
              <a:gd name="connsiteY5" fmla="*/ 540 h 4801"/>
              <a:gd name="connsiteX6" fmla="*/ 7124 w 9169"/>
              <a:gd name="connsiteY6" fmla="*/ 0 h 4801"/>
              <a:gd name="connsiteX7" fmla="*/ 9169 w 9169"/>
              <a:gd name="connsiteY7" fmla="*/ 2793 h 4801"/>
              <a:gd name="connsiteX0" fmla="*/ 0 w 10000"/>
              <a:gd name="connsiteY0" fmla="*/ 9902 h 10936"/>
              <a:gd name="connsiteX1" fmla="*/ 1588 w 10000"/>
              <a:gd name="connsiteY1" fmla="*/ 10936 h 10936"/>
              <a:gd name="connsiteX2" fmla="*/ 2764 w 10000"/>
              <a:gd name="connsiteY2" fmla="*/ 10000 h 10936"/>
              <a:gd name="connsiteX3" fmla="*/ 4277 w 10000"/>
              <a:gd name="connsiteY3" fmla="*/ 5530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902 h 10936"/>
              <a:gd name="connsiteX1" fmla="*/ 1588 w 10000"/>
              <a:gd name="connsiteY1" fmla="*/ 10936 h 10936"/>
              <a:gd name="connsiteX2" fmla="*/ 2990 w 10000"/>
              <a:gd name="connsiteY2" fmla="*/ 10390 h 10936"/>
              <a:gd name="connsiteX3" fmla="*/ 4277 w 10000"/>
              <a:gd name="connsiteY3" fmla="*/ 5530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902 h 10936"/>
              <a:gd name="connsiteX1" fmla="*/ 1588 w 10000"/>
              <a:gd name="connsiteY1" fmla="*/ 10936 h 10936"/>
              <a:gd name="connsiteX2" fmla="*/ 2990 w 10000"/>
              <a:gd name="connsiteY2" fmla="*/ 10390 h 10936"/>
              <a:gd name="connsiteX3" fmla="*/ 4503 w 10000"/>
              <a:gd name="connsiteY3" fmla="*/ 6115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902 h 10936"/>
              <a:gd name="connsiteX1" fmla="*/ 1588 w 10000"/>
              <a:gd name="connsiteY1" fmla="*/ 10936 h 10936"/>
              <a:gd name="connsiteX2" fmla="*/ 2990 w 10000"/>
              <a:gd name="connsiteY2" fmla="*/ 10390 h 10936"/>
              <a:gd name="connsiteX3" fmla="*/ 4616 w 10000"/>
              <a:gd name="connsiteY3" fmla="*/ 6115 h 10936"/>
              <a:gd name="connsiteX4" fmla="*/ 5797 w 10000"/>
              <a:gd name="connsiteY4" fmla="*/ 3566 h 10936"/>
              <a:gd name="connsiteX5" fmla="*/ 6911 w 10000"/>
              <a:gd name="connsiteY5" fmla="*/ 1125 h 10936"/>
              <a:gd name="connsiteX6" fmla="*/ 7770 w 10000"/>
              <a:gd name="connsiteY6" fmla="*/ 0 h 10936"/>
              <a:gd name="connsiteX7" fmla="*/ 10000 w 10000"/>
              <a:gd name="connsiteY7" fmla="*/ 5818 h 10936"/>
              <a:gd name="connsiteX0" fmla="*/ 0 w 10000"/>
              <a:gd name="connsiteY0" fmla="*/ 9317 h 10351"/>
              <a:gd name="connsiteX1" fmla="*/ 1588 w 10000"/>
              <a:gd name="connsiteY1" fmla="*/ 10351 h 10351"/>
              <a:gd name="connsiteX2" fmla="*/ 2990 w 10000"/>
              <a:gd name="connsiteY2" fmla="*/ 9805 h 10351"/>
              <a:gd name="connsiteX3" fmla="*/ 4616 w 10000"/>
              <a:gd name="connsiteY3" fmla="*/ 5530 h 10351"/>
              <a:gd name="connsiteX4" fmla="*/ 5797 w 10000"/>
              <a:gd name="connsiteY4" fmla="*/ 2981 h 10351"/>
              <a:gd name="connsiteX5" fmla="*/ 6911 w 10000"/>
              <a:gd name="connsiteY5" fmla="*/ 540 h 10351"/>
              <a:gd name="connsiteX6" fmla="*/ 8081 w 10000"/>
              <a:gd name="connsiteY6" fmla="*/ 0 h 10351"/>
              <a:gd name="connsiteX7" fmla="*/ 10000 w 10000"/>
              <a:gd name="connsiteY7" fmla="*/ 5233 h 10351"/>
              <a:gd name="connsiteX0" fmla="*/ 0 w 10000"/>
              <a:gd name="connsiteY0" fmla="*/ 8777 h 9811"/>
              <a:gd name="connsiteX1" fmla="*/ 1588 w 10000"/>
              <a:gd name="connsiteY1" fmla="*/ 9811 h 9811"/>
              <a:gd name="connsiteX2" fmla="*/ 2990 w 10000"/>
              <a:gd name="connsiteY2" fmla="*/ 9265 h 9811"/>
              <a:gd name="connsiteX3" fmla="*/ 4616 w 10000"/>
              <a:gd name="connsiteY3" fmla="*/ 4990 h 9811"/>
              <a:gd name="connsiteX4" fmla="*/ 5797 w 10000"/>
              <a:gd name="connsiteY4" fmla="*/ 2441 h 9811"/>
              <a:gd name="connsiteX5" fmla="*/ 6911 w 10000"/>
              <a:gd name="connsiteY5" fmla="*/ 0 h 9811"/>
              <a:gd name="connsiteX6" fmla="*/ 8081 w 10000"/>
              <a:gd name="connsiteY6" fmla="*/ 1411 h 9811"/>
              <a:gd name="connsiteX7" fmla="*/ 10000 w 10000"/>
              <a:gd name="connsiteY7" fmla="*/ 4693 h 9811"/>
              <a:gd name="connsiteX0" fmla="*/ 0 w 10000"/>
              <a:gd name="connsiteY0" fmla="*/ 7508 h 8562"/>
              <a:gd name="connsiteX1" fmla="*/ 1588 w 10000"/>
              <a:gd name="connsiteY1" fmla="*/ 8562 h 8562"/>
              <a:gd name="connsiteX2" fmla="*/ 2990 w 10000"/>
              <a:gd name="connsiteY2" fmla="*/ 8005 h 8562"/>
              <a:gd name="connsiteX3" fmla="*/ 4616 w 10000"/>
              <a:gd name="connsiteY3" fmla="*/ 3648 h 8562"/>
              <a:gd name="connsiteX4" fmla="*/ 5797 w 10000"/>
              <a:gd name="connsiteY4" fmla="*/ 1050 h 8562"/>
              <a:gd name="connsiteX5" fmla="*/ 6911 w 10000"/>
              <a:gd name="connsiteY5" fmla="*/ 352 h 8562"/>
              <a:gd name="connsiteX6" fmla="*/ 8081 w 10000"/>
              <a:gd name="connsiteY6" fmla="*/ 0 h 8562"/>
              <a:gd name="connsiteX7" fmla="*/ 10000 w 10000"/>
              <a:gd name="connsiteY7" fmla="*/ 3345 h 8562"/>
              <a:gd name="connsiteX0" fmla="*/ 0 w 10000"/>
              <a:gd name="connsiteY0" fmla="*/ 8769 h 10000"/>
              <a:gd name="connsiteX1" fmla="*/ 1588 w 10000"/>
              <a:gd name="connsiteY1" fmla="*/ 10000 h 10000"/>
              <a:gd name="connsiteX2" fmla="*/ 2990 w 10000"/>
              <a:gd name="connsiteY2" fmla="*/ 9349 h 10000"/>
              <a:gd name="connsiteX3" fmla="*/ 4531 w 10000"/>
              <a:gd name="connsiteY3" fmla="*/ 3796 h 10000"/>
              <a:gd name="connsiteX4" fmla="*/ 5797 w 10000"/>
              <a:gd name="connsiteY4" fmla="*/ 1226 h 10000"/>
              <a:gd name="connsiteX5" fmla="*/ 6911 w 10000"/>
              <a:gd name="connsiteY5" fmla="*/ 411 h 10000"/>
              <a:gd name="connsiteX6" fmla="*/ 8081 w 10000"/>
              <a:gd name="connsiteY6" fmla="*/ 0 h 10000"/>
              <a:gd name="connsiteX7" fmla="*/ 10000 w 10000"/>
              <a:gd name="connsiteY7" fmla="*/ 3907 h 10000"/>
              <a:gd name="connsiteX0" fmla="*/ 0 w 10000"/>
              <a:gd name="connsiteY0" fmla="*/ 8769 h 10000"/>
              <a:gd name="connsiteX1" fmla="*/ 1588 w 10000"/>
              <a:gd name="connsiteY1" fmla="*/ 10000 h 10000"/>
              <a:gd name="connsiteX2" fmla="*/ 3018 w 10000"/>
              <a:gd name="connsiteY2" fmla="*/ 6329 h 10000"/>
              <a:gd name="connsiteX3" fmla="*/ 4531 w 10000"/>
              <a:gd name="connsiteY3" fmla="*/ 3796 h 10000"/>
              <a:gd name="connsiteX4" fmla="*/ 5797 w 10000"/>
              <a:gd name="connsiteY4" fmla="*/ 1226 h 10000"/>
              <a:gd name="connsiteX5" fmla="*/ 6911 w 10000"/>
              <a:gd name="connsiteY5" fmla="*/ 411 h 10000"/>
              <a:gd name="connsiteX6" fmla="*/ 8081 w 10000"/>
              <a:gd name="connsiteY6" fmla="*/ 0 h 10000"/>
              <a:gd name="connsiteX7" fmla="*/ 10000 w 10000"/>
              <a:gd name="connsiteY7" fmla="*/ 3907 h 10000"/>
              <a:gd name="connsiteX0" fmla="*/ 0 w 10142"/>
              <a:gd name="connsiteY0" fmla="*/ 12718 h 12718"/>
              <a:gd name="connsiteX1" fmla="*/ 1730 w 10142"/>
              <a:gd name="connsiteY1" fmla="*/ 10000 h 12718"/>
              <a:gd name="connsiteX2" fmla="*/ 3160 w 10142"/>
              <a:gd name="connsiteY2" fmla="*/ 6329 h 12718"/>
              <a:gd name="connsiteX3" fmla="*/ 4673 w 10142"/>
              <a:gd name="connsiteY3" fmla="*/ 3796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815 w 10142"/>
              <a:gd name="connsiteY1" fmla="*/ 10697 h 12718"/>
              <a:gd name="connsiteX2" fmla="*/ 3160 w 10142"/>
              <a:gd name="connsiteY2" fmla="*/ 6329 h 12718"/>
              <a:gd name="connsiteX3" fmla="*/ 4673 w 10142"/>
              <a:gd name="connsiteY3" fmla="*/ 3796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815 w 10142"/>
              <a:gd name="connsiteY1" fmla="*/ 10697 h 12718"/>
              <a:gd name="connsiteX2" fmla="*/ 3160 w 10142"/>
              <a:gd name="connsiteY2" fmla="*/ 6329 h 12718"/>
              <a:gd name="connsiteX3" fmla="*/ 3507 w 10142"/>
              <a:gd name="connsiteY3" fmla="*/ 7832 h 12718"/>
              <a:gd name="connsiteX4" fmla="*/ 4673 w 10142"/>
              <a:gd name="connsiteY4" fmla="*/ 3796 h 12718"/>
              <a:gd name="connsiteX5" fmla="*/ 5939 w 10142"/>
              <a:gd name="connsiteY5" fmla="*/ 1226 h 12718"/>
              <a:gd name="connsiteX6" fmla="*/ 7053 w 10142"/>
              <a:gd name="connsiteY6" fmla="*/ 411 h 12718"/>
              <a:gd name="connsiteX7" fmla="*/ 8223 w 10142"/>
              <a:gd name="connsiteY7" fmla="*/ 0 h 12718"/>
              <a:gd name="connsiteX8" fmla="*/ 10142 w 10142"/>
              <a:gd name="connsiteY8" fmla="*/ 3907 h 12718"/>
              <a:gd name="connsiteX0" fmla="*/ 0 w 10142"/>
              <a:gd name="connsiteY0" fmla="*/ 12718 h 12718"/>
              <a:gd name="connsiteX1" fmla="*/ 1815 w 10142"/>
              <a:gd name="connsiteY1" fmla="*/ 10697 h 12718"/>
              <a:gd name="connsiteX2" fmla="*/ 3160 w 10142"/>
              <a:gd name="connsiteY2" fmla="*/ 6329 h 12718"/>
              <a:gd name="connsiteX3" fmla="*/ 3507 w 10142"/>
              <a:gd name="connsiteY3" fmla="*/ 7832 h 12718"/>
              <a:gd name="connsiteX4" fmla="*/ 4730 w 10142"/>
              <a:gd name="connsiteY4" fmla="*/ 4957 h 12718"/>
              <a:gd name="connsiteX5" fmla="*/ 5939 w 10142"/>
              <a:gd name="connsiteY5" fmla="*/ 1226 h 12718"/>
              <a:gd name="connsiteX6" fmla="*/ 7053 w 10142"/>
              <a:gd name="connsiteY6" fmla="*/ 411 h 12718"/>
              <a:gd name="connsiteX7" fmla="*/ 8223 w 10142"/>
              <a:gd name="connsiteY7" fmla="*/ 0 h 12718"/>
              <a:gd name="connsiteX8" fmla="*/ 10142 w 10142"/>
              <a:gd name="connsiteY8" fmla="*/ 3907 h 12718"/>
              <a:gd name="connsiteX0" fmla="*/ 0 w 10142"/>
              <a:gd name="connsiteY0" fmla="*/ 12718 h 12718"/>
              <a:gd name="connsiteX1" fmla="*/ 1815 w 10142"/>
              <a:gd name="connsiteY1" fmla="*/ 10697 h 12718"/>
              <a:gd name="connsiteX2" fmla="*/ 3160 w 10142"/>
              <a:gd name="connsiteY2" fmla="*/ 6329 h 12718"/>
              <a:gd name="connsiteX3" fmla="*/ 4730 w 10142"/>
              <a:gd name="connsiteY3" fmla="*/ 4957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815 w 10142"/>
              <a:gd name="connsiteY1" fmla="*/ 10697 h 12718"/>
              <a:gd name="connsiteX2" fmla="*/ 3330 w 10142"/>
              <a:gd name="connsiteY2" fmla="*/ 9349 h 12718"/>
              <a:gd name="connsiteX3" fmla="*/ 4730 w 10142"/>
              <a:gd name="connsiteY3" fmla="*/ 4957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815 w 10142"/>
              <a:gd name="connsiteY1" fmla="*/ 10697 h 12718"/>
              <a:gd name="connsiteX2" fmla="*/ 3188 w 10142"/>
              <a:gd name="connsiteY2" fmla="*/ 5632 h 12718"/>
              <a:gd name="connsiteX3" fmla="*/ 4730 w 10142"/>
              <a:gd name="connsiteY3" fmla="*/ 4957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815 w 10142"/>
              <a:gd name="connsiteY1" fmla="*/ 10697 h 12718"/>
              <a:gd name="connsiteX2" fmla="*/ 3188 w 10142"/>
              <a:gd name="connsiteY2" fmla="*/ 5632 h 12718"/>
              <a:gd name="connsiteX3" fmla="*/ 4702 w 10142"/>
              <a:gd name="connsiteY3" fmla="*/ 2170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815 w 10142"/>
              <a:gd name="connsiteY1" fmla="*/ 10697 h 12718"/>
              <a:gd name="connsiteX2" fmla="*/ 3188 w 10142"/>
              <a:gd name="connsiteY2" fmla="*/ 7258 h 12718"/>
              <a:gd name="connsiteX3" fmla="*/ 4702 w 10142"/>
              <a:gd name="connsiteY3" fmla="*/ 2170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758 w 10142"/>
              <a:gd name="connsiteY1" fmla="*/ 9071 h 12718"/>
              <a:gd name="connsiteX2" fmla="*/ 3188 w 10142"/>
              <a:gd name="connsiteY2" fmla="*/ 7258 h 12718"/>
              <a:gd name="connsiteX3" fmla="*/ 4702 w 10142"/>
              <a:gd name="connsiteY3" fmla="*/ 2170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758 w 10142"/>
              <a:gd name="connsiteY1" fmla="*/ 9071 h 12718"/>
              <a:gd name="connsiteX2" fmla="*/ 3188 w 10142"/>
              <a:gd name="connsiteY2" fmla="*/ 7258 h 12718"/>
              <a:gd name="connsiteX3" fmla="*/ 4702 w 10142"/>
              <a:gd name="connsiteY3" fmla="*/ 6040 h 12718"/>
              <a:gd name="connsiteX4" fmla="*/ 5939 w 10142"/>
              <a:gd name="connsiteY4" fmla="*/ 1226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758 w 10142"/>
              <a:gd name="connsiteY1" fmla="*/ 9071 h 12718"/>
              <a:gd name="connsiteX2" fmla="*/ 3188 w 10142"/>
              <a:gd name="connsiteY2" fmla="*/ 7258 h 12718"/>
              <a:gd name="connsiteX3" fmla="*/ 4702 w 10142"/>
              <a:gd name="connsiteY3" fmla="*/ 6040 h 12718"/>
              <a:gd name="connsiteX4" fmla="*/ 6025 w 10142"/>
              <a:gd name="connsiteY4" fmla="*/ 5649 h 12718"/>
              <a:gd name="connsiteX5" fmla="*/ 7053 w 10142"/>
              <a:gd name="connsiteY5" fmla="*/ 411 h 12718"/>
              <a:gd name="connsiteX6" fmla="*/ 8223 w 10142"/>
              <a:gd name="connsiteY6" fmla="*/ 0 h 12718"/>
              <a:gd name="connsiteX7" fmla="*/ 10142 w 10142"/>
              <a:gd name="connsiteY7" fmla="*/ 3907 h 12718"/>
              <a:gd name="connsiteX0" fmla="*/ 0 w 10142"/>
              <a:gd name="connsiteY0" fmla="*/ 12718 h 12718"/>
              <a:gd name="connsiteX1" fmla="*/ 1758 w 10142"/>
              <a:gd name="connsiteY1" fmla="*/ 9071 h 12718"/>
              <a:gd name="connsiteX2" fmla="*/ 3188 w 10142"/>
              <a:gd name="connsiteY2" fmla="*/ 7258 h 12718"/>
              <a:gd name="connsiteX3" fmla="*/ 4702 w 10142"/>
              <a:gd name="connsiteY3" fmla="*/ 6040 h 12718"/>
              <a:gd name="connsiteX4" fmla="*/ 6025 w 10142"/>
              <a:gd name="connsiteY4" fmla="*/ 5649 h 12718"/>
              <a:gd name="connsiteX5" fmla="*/ 7312 w 10142"/>
              <a:gd name="connsiteY5" fmla="*/ 5166 h 12718"/>
              <a:gd name="connsiteX6" fmla="*/ 8223 w 10142"/>
              <a:gd name="connsiteY6" fmla="*/ 0 h 12718"/>
              <a:gd name="connsiteX7" fmla="*/ 10142 w 10142"/>
              <a:gd name="connsiteY7" fmla="*/ 3907 h 12718"/>
              <a:gd name="connsiteX0" fmla="*/ 0 w 10142"/>
              <a:gd name="connsiteY0" fmla="*/ 8811 h 8811"/>
              <a:gd name="connsiteX1" fmla="*/ 1758 w 10142"/>
              <a:gd name="connsiteY1" fmla="*/ 5164 h 8811"/>
              <a:gd name="connsiteX2" fmla="*/ 3188 w 10142"/>
              <a:gd name="connsiteY2" fmla="*/ 3351 h 8811"/>
              <a:gd name="connsiteX3" fmla="*/ 4702 w 10142"/>
              <a:gd name="connsiteY3" fmla="*/ 2133 h 8811"/>
              <a:gd name="connsiteX4" fmla="*/ 6025 w 10142"/>
              <a:gd name="connsiteY4" fmla="*/ 1742 h 8811"/>
              <a:gd name="connsiteX5" fmla="*/ 7312 w 10142"/>
              <a:gd name="connsiteY5" fmla="*/ 1259 h 8811"/>
              <a:gd name="connsiteX6" fmla="*/ 8425 w 10142"/>
              <a:gd name="connsiteY6" fmla="*/ 2838 h 8811"/>
              <a:gd name="connsiteX7" fmla="*/ 10142 w 10142"/>
              <a:gd name="connsiteY7" fmla="*/ 0 h 8811"/>
              <a:gd name="connsiteX0" fmla="*/ 0 w 9972"/>
              <a:gd name="connsiteY0" fmla="*/ 8619 h 8619"/>
              <a:gd name="connsiteX1" fmla="*/ 1733 w 9972"/>
              <a:gd name="connsiteY1" fmla="*/ 4480 h 8619"/>
              <a:gd name="connsiteX2" fmla="*/ 3143 w 9972"/>
              <a:gd name="connsiteY2" fmla="*/ 2422 h 8619"/>
              <a:gd name="connsiteX3" fmla="*/ 4636 w 9972"/>
              <a:gd name="connsiteY3" fmla="*/ 1040 h 8619"/>
              <a:gd name="connsiteX4" fmla="*/ 5941 w 9972"/>
              <a:gd name="connsiteY4" fmla="*/ 596 h 8619"/>
              <a:gd name="connsiteX5" fmla="*/ 7210 w 9972"/>
              <a:gd name="connsiteY5" fmla="*/ 48 h 8619"/>
              <a:gd name="connsiteX6" fmla="*/ 8307 w 9972"/>
              <a:gd name="connsiteY6" fmla="*/ 1840 h 8619"/>
              <a:gd name="connsiteX7" fmla="*/ 9972 w 9972"/>
              <a:gd name="connsiteY7" fmla="*/ 0 h 8619"/>
              <a:gd name="connsiteX0" fmla="*/ 0 w 10000"/>
              <a:gd name="connsiteY0" fmla="*/ 10000 h 10000"/>
              <a:gd name="connsiteX1" fmla="*/ 1738 w 10000"/>
              <a:gd name="connsiteY1" fmla="*/ 5198 h 10000"/>
              <a:gd name="connsiteX2" fmla="*/ 3152 w 10000"/>
              <a:gd name="connsiteY2" fmla="*/ 2810 h 10000"/>
              <a:gd name="connsiteX3" fmla="*/ 4649 w 10000"/>
              <a:gd name="connsiteY3" fmla="*/ 1207 h 10000"/>
              <a:gd name="connsiteX4" fmla="*/ 5958 w 10000"/>
              <a:gd name="connsiteY4" fmla="*/ 691 h 10000"/>
              <a:gd name="connsiteX5" fmla="*/ 7230 w 10000"/>
              <a:gd name="connsiteY5" fmla="*/ 56 h 10000"/>
              <a:gd name="connsiteX6" fmla="*/ 8244 w 10000"/>
              <a:gd name="connsiteY6" fmla="*/ 533 h 10000"/>
              <a:gd name="connsiteX7" fmla="*/ 10000 w 10000"/>
              <a:gd name="connsiteY7" fmla="*/ 0 h 10000"/>
              <a:gd name="connsiteX0" fmla="*/ 0 w 10000"/>
              <a:gd name="connsiteY0" fmla="*/ 10000 h 10000"/>
              <a:gd name="connsiteX1" fmla="*/ 1738 w 10000"/>
              <a:gd name="connsiteY1" fmla="*/ 5198 h 10000"/>
              <a:gd name="connsiteX2" fmla="*/ 3152 w 10000"/>
              <a:gd name="connsiteY2" fmla="*/ 2810 h 10000"/>
              <a:gd name="connsiteX3" fmla="*/ 4816 w 10000"/>
              <a:gd name="connsiteY3" fmla="*/ 2628 h 10000"/>
              <a:gd name="connsiteX4" fmla="*/ 5958 w 10000"/>
              <a:gd name="connsiteY4" fmla="*/ 691 h 10000"/>
              <a:gd name="connsiteX5" fmla="*/ 7230 w 10000"/>
              <a:gd name="connsiteY5" fmla="*/ 56 h 10000"/>
              <a:gd name="connsiteX6" fmla="*/ 8244 w 10000"/>
              <a:gd name="connsiteY6" fmla="*/ 533 h 10000"/>
              <a:gd name="connsiteX7" fmla="*/ 10000 w 10000"/>
              <a:gd name="connsiteY7" fmla="*/ 0 h 10000"/>
              <a:gd name="connsiteX0" fmla="*/ 0 w 10000"/>
              <a:gd name="connsiteY0" fmla="*/ 10000 h 10000"/>
              <a:gd name="connsiteX1" fmla="*/ 1738 w 10000"/>
              <a:gd name="connsiteY1" fmla="*/ 5198 h 10000"/>
              <a:gd name="connsiteX2" fmla="*/ 3152 w 10000"/>
              <a:gd name="connsiteY2" fmla="*/ 4799 h 10000"/>
              <a:gd name="connsiteX3" fmla="*/ 4816 w 10000"/>
              <a:gd name="connsiteY3" fmla="*/ 2628 h 10000"/>
              <a:gd name="connsiteX4" fmla="*/ 5958 w 10000"/>
              <a:gd name="connsiteY4" fmla="*/ 691 h 10000"/>
              <a:gd name="connsiteX5" fmla="*/ 7230 w 10000"/>
              <a:gd name="connsiteY5" fmla="*/ 56 h 10000"/>
              <a:gd name="connsiteX6" fmla="*/ 8244 w 10000"/>
              <a:gd name="connsiteY6" fmla="*/ 533 h 10000"/>
              <a:gd name="connsiteX7" fmla="*/ 10000 w 10000"/>
              <a:gd name="connsiteY7" fmla="*/ 0 h 10000"/>
              <a:gd name="connsiteX0" fmla="*/ 0 w 10000"/>
              <a:gd name="connsiteY0" fmla="*/ 10000 h 10000"/>
              <a:gd name="connsiteX1" fmla="*/ 1738 w 10000"/>
              <a:gd name="connsiteY1" fmla="*/ 6335 h 10000"/>
              <a:gd name="connsiteX2" fmla="*/ 3152 w 10000"/>
              <a:gd name="connsiteY2" fmla="*/ 4799 h 10000"/>
              <a:gd name="connsiteX3" fmla="*/ 4816 w 10000"/>
              <a:gd name="connsiteY3" fmla="*/ 2628 h 10000"/>
              <a:gd name="connsiteX4" fmla="*/ 5958 w 10000"/>
              <a:gd name="connsiteY4" fmla="*/ 691 h 10000"/>
              <a:gd name="connsiteX5" fmla="*/ 7230 w 10000"/>
              <a:gd name="connsiteY5" fmla="*/ 56 h 10000"/>
              <a:gd name="connsiteX6" fmla="*/ 8244 w 10000"/>
              <a:gd name="connsiteY6" fmla="*/ 533 h 10000"/>
              <a:gd name="connsiteX7" fmla="*/ 10000 w 10000"/>
              <a:gd name="connsiteY7" fmla="*/ 0 h 10000"/>
              <a:gd name="connsiteX0" fmla="*/ 0 w 10000"/>
              <a:gd name="connsiteY0" fmla="*/ 10000 h 10000"/>
              <a:gd name="connsiteX1" fmla="*/ 1738 w 10000"/>
              <a:gd name="connsiteY1" fmla="*/ 6335 h 10000"/>
              <a:gd name="connsiteX2" fmla="*/ 3152 w 10000"/>
              <a:gd name="connsiteY2" fmla="*/ 4799 h 10000"/>
              <a:gd name="connsiteX3" fmla="*/ 4816 w 10000"/>
              <a:gd name="connsiteY3" fmla="*/ 2628 h 10000"/>
              <a:gd name="connsiteX4" fmla="*/ 5958 w 10000"/>
              <a:gd name="connsiteY4" fmla="*/ 691 h 10000"/>
              <a:gd name="connsiteX5" fmla="*/ 7230 w 10000"/>
              <a:gd name="connsiteY5" fmla="*/ 56 h 10000"/>
              <a:gd name="connsiteX6" fmla="*/ 8300 w 10000"/>
              <a:gd name="connsiteY6" fmla="*/ 2238 h 10000"/>
              <a:gd name="connsiteX7" fmla="*/ 10000 w 10000"/>
              <a:gd name="connsiteY7" fmla="*/ 0 h 10000"/>
              <a:gd name="connsiteX0" fmla="*/ 0 w 9944"/>
              <a:gd name="connsiteY0" fmla="*/ 9944 h 9944"/>
              <a:gd name="connsiteX1" fmla="*/ 1738 w 9944"/>
              <a:gd name="connsiteY1" fmla="*/ 6279 h 9944"/>
              <a:gd name="connsiteX2" fmla="*/ 3152 w 9944"/>
              <a:gd name="connsiteY2" fmla="*/ 4743 h 9944"/>
              <a:gd name="connsiteX3" fmla="*/ 4816 w 9944"/>
              <a:gd name="connsiteY3" fmla="*/ 2572 h 9944"/>
              <a:gd name="connsiteX4" fmla="*/ 5958 w 9944"/>
              <a:gd name="connsiteY4" fmla="*/ 635 h 9944"/>
              <a:gd name="connsiteX5" fmla="*/ 7230 w 9944"/>
              <a:gd name="connsiteY5" fmla="*/ 0 h 9944"/>
              <a:gd name="connsiteX6" fmla="*/ 8300 w 9944"/>
              <a:gd name="connsiteY6" fmla="*/ 2182 h 9944"/>
              <a:gd name="connsiteX7" fmla="*/ 9944 w 9944"/>
              <a:gd name="connsiteY7" fmla="*/ 2786 h 9944"/>
              <a:gd name="connsiteX0" fmla="*/ 0 w 10000"/>
              <a:gd name="connsiteY0" fmla="*/ 10000 h 10000"/>
              <a:gd name="connsiteX1" fmla="*/ 1748 w 10000"/>
              <a:gd name="connsiteY1" fmla="*/ 6314 h 10000"/>
              <a:gd name="connsiteX2" fmla="*/ 3170 w 10000"/>
              <a:gd name="connsiteY2" fmla="*/ 4770 h 10000"/>
              <a:gd name="connsiteX3" fmla="*/ 4843 w 10000"/>
              <a:gd name="connsiteY3" fmla="*/ 2586 h 10000"/>
              <a:gd name="connsiteX4" fmla="*/ 5992 w 10000"/>
              <a:gd name="connsiteY4" fmla="*/ 1211 h 10000"/>
              <a:gd name="connsiteX5" fmla="*/ 7271 w 10000"/>
              <a:gd name="connsiteY5" fmla="*/ 0 h 10000"/>
              <a:gd name="connsiteX6" fmla="*/ 8347 w 10000"/>
              <a:gd name="connsiteY6" fmla="*/ 2194 h 10000"/>
              <a:gd name="connsiteX7" fmla="*/ 10000 w 10000"/>
              <a:gd name="connsiteY7" fmla="*/ 2802 h 10000"/>
              <a:gd name="connsiteX0" fmla="*/ 0 w 10000"/>
              <a:gd name="connsiteY0" fmla="*/ 8789 h 8789"/>
              <a:gd name="connsiteX1" fmla="*/ 1748 w 10000"/>
              <a:gd name="connsiteY1" fmla="*/ 5103 h 8789"/>
              <a:gd name="connsiteX2" fmla="*/ 3170 w 10000"/>
              <a:gd name="connsiteY2" fmla="*/ 3559 h 8789"/>
              <a:gd name="connsiteX3" fmla="*/ 4843 w 10000"/>
              <a:gd name="connsiteY3" fmla="*/ 1375 h 8789"/>
              <a:gd name="connsiteX4" fmla="*/ 5992 w 10000"/>
              <a:gd name="connsiteY4" fmla="*/ 0 h 8789"/>
              <a:gd name="connsiteX5" fmla="*/ 7103 w 10000"/>
              <a:gd name="connsiteY5" fmla="*/ 504 h 8789"/>
              <a:gd name="connsiteX6" fmla="*/ 8347 w 10000"/>
              <a:gd name="connsiteY6" fmla="*/ 983 h 8789"/>
              <a:gd name="connsiteX7" fmla="*/ 10000 w 10000"/>
              <a:gd name="connsiteY7" fmla="*/ 1591 h 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8789">
                <a:moveTo>
                  <a:pt x="0" y="8789"/>
                </a:moveTo>
                <a:lnTo>
                  <a:pt x="1748" y="5103"/>
                </a:lnTo>
                <a:lnTo>
                  <a:pt x="3170" y="3559"/>
                </a:lnTo>
                <a:cubicBezTo>
                  <a:pt x="3653" y="2292"/>
                  <a:pt x="4384" y="2501"/>
                  <a:pt x="4843" y="1375"/>
                </a:cubicBezTo>
                <a:lnTo>
                  <a:pt x="5992" y="0"/>
                </a:lnTo>
                <a:lnTo>
                  <a:pt x="7103" y="504"/>
                </a:lnTo>
                <a:lnTo>
                  <a:pt x="8347" y="983"/>
                </a:lnTo>
                <a:lnTo>
                  <a:pt x="10000" y="1591"/>
                </a:ln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fontAlgn="base" hangingPunct="0">
              <a:spcBef>
                <a:spcPct val="0"/>
              </a:spcBef>
              <a:spcAft>
                <a:spcPct val="0"/>
              </a:spcAft>
            </a:pPr>
            <a:endParaRPr lang="en-US" sz="2800">
              <a:solidFill>
                <a:srgbClr val="1E4191"/>
              </a:solidFill>
              <a:latin typeface="GE Inspira" panose="020F0603030400020203" pitchFamily="34" charset="0"/>
            </a:endParaRPr>
          </a:p>
        </p:txBody>
      </p:sp>
      <p:cxnSp>
        <p:nvCxnSpPr>
          <p:cNvPr id="6" name="Straight Arrow Connector 5">
            <a:extLst>
              <a:ext uri="{FF2B5EF4-FFF2-40B4-BE49-F238E27FC236}">
                <a16:creationId xmlns:a16="http://schemas.microsoft.com/office/drawing/2014/main" id="{5AB79C3F-4CF0-0FF5-1040-BA2D00317872}"/>
              </a:ext>
            </a:extLst>
          </p:cNvPr>
          <p:cNvCxnSpPr/>
          <p:nvPr/>
        </p:nvCxnSpPr>
        <p:spPr>
          <a:xfrm flipH="1">
            <a:off x="9072282" y="2741614"/>
            <a:ext cx="403412" cy="4338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A237720D-6CE5-45C7-9701-74CDE3E8CAA3}"/>
              </a:ext>
            </a:extLst>
          </p:cNvPr>
          <p:cNvSpPr txBox="1"/>
          <p:nvPr/>
        </p:nvSpPr>
        <p:spPr>
          <a:xfrm>
            <a:off x="9588763" y="2393576"/>
            <a:ext cx="2513590" cy="923330"/>
          </a:xfrm>
          <a:prstGeom prst="rect">
            <a:avLst/>
          </a:prstGeom>
          <a:noFill/>
        </p:spPr>
        <p:txBody>
          <a:bodyPr wrap="square" rtlCol="0">
            <a:spAutoFit/>
          </a:bodyPr>
          <a:lstStyle/>
          <a:p>
            <a:r>
              <a:rPr lang="en-US" dirty="0"/>
              <a:t>Provide a duct to guide core airflow through a nozzle</a:t>
            </a:r>
          </a:p>
        </p:txBody>
      </p:sp>
    </p:spTree>
    <p:extLst>
      <p:ext uri="{BB962C8B-B14F-4D97-AF65-F5344CB8AC3E}">
        <p14:creationId xmlns:p14="http://schemas.microsoft.com/office/powerpoint/2010/main" val="3341990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06E454-611E-47AB-8A91-FCC9ABFD1749}"/>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59EFE87D-CA79-4188-86A3-12F5EA919EB5}"/>
              </a:ext>
            </a:extLst>
          </p:cNvPr>
          <p:cNvSpPr>
            <a:spLocks noGrp="1"/>
          </p:cNvSpPr>
          <p:nvPr>
            <p:ph type="sldNum" sz="quarter" idx="12"/>
          </p:nvPr>
        </p:nvSpPr>
        <p:spPr/>
        <p:txBody>
          <a:bodyPr/>
          <a:lstStyle/>
          <a:p>
            <a:fld id="{FC766537-94F2-A24E-B020-2BCDC9CD5735}" type="slidenum">
              <a:rPr lang="en-US" smtClean="0"/>
              <a:pPr/>
              <a:t>2</a:t>
            </a:fld>
            <a:r>
              <a:rPr lang="en-US"/>
              <a:t>   | </a:t>
            </a:r>
            <a:endParaRPr lang="en-US" dirty="0"/>
          </a:p>
        </p:txBody>
      </p:sp>
      <p:sp>
        <p:nvSpPr>
          <p:cNvPr id="6" name="Title 1">
            <a:extLst>
              <a:ext uri="{FF2B5EF4-FFF2-40B4-BE49-F238E27FC236}">
                <a16:creationId xmlns:a16="http://schemas.microsoft.com/office/drawing/2014/main" id="{FECCCDED-F4E8-4B14-9807-A422A2C659AC}"/>
              </a:ext>
            </a:extLst>
          </p:cNvPr>
          <p:cNvSpPr txBox="1">
            <a:spLocks/>
          </p:cNvSpPr>
          <p:nvPr/>
        </p:nvSpPr>
        <p:spPr>
          <a:xfrm>
            <a:off x="361245" y="365125"/>
            <a:ext cx="10992556" cy="1325563"/>
          </a:xfrm>
          <a:prstGeom prst="rect">
            <a:avLst/>
          </a:prstGeom>
        </p:spPr>
        <p:txBody>
          <a:bodyPr vert="horz" lIns="121920" tIns="60960" rIns="121920" bIns="60960" rtlCol="0" anchor="t">
            <a:normAutofit/>
          </a:bodyPr>
          <a:lstStyle>
            <a:lvl1pPr algn="l" defTabSz="6858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endParaRPr lang="en-US" sz="3733" dirty="0"/>
          </a:p>
        </p:txBody>
      </p:sp>
      <p:sp>
        <p:nvSpPr>
          <p:cNvPr id="7" name="TextBox 6">
            <a:extLst>
              <a:ext uri="{FF2B5EF4-FFF2-40B4-BE49-F238E27FC236}">
                <a16:creationId xmlns:a16="http://schemas.microsoft.com/office/drawing/2014/main" id="{42C34655-A5CF-4CA6-A1DF-F590FF015135}"/>
              </a:ext>
            </a:extLst>
          </p:cNvPr>
          <p:cNvSpPr txBox="1"/>
          <p:nvPr/>
        </p:nvSpPr>
        <p:spPr>
          <a:xfrm>
            <a:off x="361245" y="1027907"/>
            <a:ext cx="6299200" cy="3416320"/>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Presentation Includes: Technical info of commercial nacelle hardware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Technical Data (select all that apply):</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License Required (</a:t>
            </a:r>
            <a:r>
              <a:rPr lang="en-US" sz="1600" dirty="0" err="1">
                <a:latin typeface="Arial" panose="020B0604020202020204" pitchFamily="34" charset="0"/>
                <a:cs typeface="Arial" panose="020B0604020202020204" pitchFamily="34" charset="0"/>
              </a:rPr>
              <a:t>Lic</a:t>
            </a:r>
            <a:r>
              <a:rPr lang="en-US" sz="1600" dirty="0">
                <a:latin typeface="Arial" panose="020B0604020202020204" pitchFamily="34" charset="0"/>
                <a:cs typeface="Arial" panose="020B0604020202020204" pitchFamily="34" charset="0"/>
              </a:rPr>
              <a:t>. No. __________ )</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No License Required (ECCN: 9E991 )</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No Technical Information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Proprietary Information: (select all that apply):</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MRA Systems, LLC Proprietary – Internal Use Only</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MRA Systems, LLC Proprietary – Acceptable for External Use</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Non-Proprietary</a:t>
            </a:r>
          </a:p>
          <a:p>
            <a:pPr marL="380990" indent="-38099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C04C770-B510-4606-A10F-138A1EA246F4}"/>
              </a:ext>
            </a:extLst>
          </p:cNvPr>
          <p:cNvSpPr txBox="1"/>
          <p:nvPr/>
        </p:nvSpPr>
        <p:spPr>
          <a:xfrm>
            <a:off x="361244" y="4133288"/>
            <a:ext cx="10764200" cy="1733295"/>
          </a:xfrm>
          <a:prstGeom prst="rect">
            <a:avLst/>
          </a:prstGeom>
          <a:noFill/>
        </p:spPr>
        <p:txBody>
          <a:bodyPr wrap="square" rtlCol="0">
            <a:spAutoFit/>
          </a:bodyPr>
          <a:lstStyle/>
          <a:p>
            <a:r>
              <a:rPr lang="en-US" sz="1333" dirty="0">
                <a:latin typeface="Arial" panose="020B0604020202020204" pitchFamily="34" charset="0"/>
                <a:cs typeface="Arial" panose="020B0604020202020204" pitchFamily="34" charset="0"/>
              </a:rPr>
              <a:t>The information contained in this document is MRA Systems, LLC (MRAS) proprietary information and is disclosed in confidence. It is the property of MRAS and shall not be used, disclosed to others or reproduced without the express written consent of MRAS, including, but without limitation, it is not to be used in the creation, manufacture, development, or derivation of any repairs, modifications, spare parts, designs, or configuration changes or to obtain FAA or any other government or regulatory approval to do so. If consent is given for reproduction in whole or in part, this notice and the notice set forth on each page of this document shall appear in any such reproduction in whole or in part. This technical data is considered ITAR and/or EAR controlled pursuant to 22 CFR Part 120-130 and 15 CFR Parts 730-774 respectively.  Transfer of this data by any means to a Non-US Person, whether in the United States or abroad, without the proper U.S. Government authorization (e.g., License, exemption, NLR, etc.), is strictly prohibited.</a:t>
            </a:r>
            <a:endParaRPr lang="en-US" sz="2400" dirty="0"/>
          </a:p>
        </p:txBody>
      </p:sp>
      <p:sp>
        <p:nvSpPr>
          <p:cNvPr id="9" name="TextBox 8">
            <a:extLst>
              <a:ext uri="{FF2B5EF4-FFF2-40B4-BE49-F238E27FC236}">
                <a16:creationId xmlns:a16="http://schemas.microsoft.com/office/drawing/2014/main" id="{97C7FAA4-A43A-4FCC-B419-416B4A81D7A2}"/>
              </a:ext>
            </a:extLst>
          </p:cNvPr>
          <p:cNvSpPr txBox="1"/>
          <p:nvPr/>
        </p:nvSpPr>
        <p:spPr>
          <a:xfrm>
            <a:off x="7095198" y="1025967"/>
            <a:ext cx="3409769" cy="1323439"/>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Audience Includes:</a:t>
            </a:r>
          </a:p>
          <a:p>
            <a:endParaRPr lang="en-US" sz="1600" dirty="0">
              <a:latin typeface="Arial" panose="020B0604020202020204" pitchFamily="34" charset="0"/>
              <a:cs typeface="Arial" panose="020B0604020202020204" pitchFamily="34" charset="0"/>
            </a:endParaRP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MRA Systems, LLC Only</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Non-MRA Systems, LLC</a:t>
            </a:r>
          </a:p>
          <a:p>
            <a:pPr marL="380990" indent="-380990">
              <a:buFont typeface="Wingdings" panose="05000000000000000000" pitchFamily="2" charset="2"/>
              <a:buChar char="q"/>
            </a:pPr>
            <a:r>
              <a:rPr lang="en-US" sz="1600" dirty="0">
                <a:latin typeface="Arial" panose="020B0604020202020204" pitchFamily="34" charset="0"/>
                <a:cs typeface="Arial" panose="020B0604020202020204" pitchFamily="34" charset="0"/>
              </a:rPr>
              <a:t>Non-US</a:t>
            </a:r>
            <a:endParaRPr lang="en-US" sz="2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372038-21A0-4707-9048-AB8A8EC87413}"/>
              </a:ext>
            </a:extLst>
          </p:cNvPr>
          <p:cNvSpPr txBox="1"/>
          <p:nvPr/>
        </p:nvSpPr>
        <p:spPr>
          <a:xfrm>
            <a:off x="383966" y="2215028"/>
            <a:ext cx="318713" cy="461665"/>
          </a:xfrm>
          <a:prstGeom prst="rect">
            <a:avLst/>
          </a:prstGeom>
          <a:noFill/>
        </p:spPr>
        <p:txBody>
          <a:bodyPr wrap="square" rtlCol="0">
            <a:spAutoFit/>
          </a:bodyPr>
          <a:lstStyle/>
          <a:p>
            <a:r>
              <a:rPr lang="en-US" sz="2400" b="1" dirty="0">
                <a:solidFill>
                  <a:srgbClr val="FF0000"/>
                </a:solidFill>
              </a:rPr>
              <a:t>X</a:t>
            </a:r>
          </a:p>
        </p:txBody>
      </p:sp>
      <p:sp>
        <p:nvSpPr>
          <p:cNvPr id="14" name="TextBox 13">
            <a:extLst>
              <a:ext uri="{FF2B5EF4-FFF2-40B4-BE49-F238E27FC236}">
                <a16:creationId xmlns:a16="http://schemas.microsoft.com/office/drawing/2014/main" id="{DCE8BE31-5D15-4D4C-A5F3-B3BDEED65964}"/>
              </a:ext>
            </a:extLst>
          </p:cNvPr>
          <p:cNvSpPr txBox="1"/>
          <p:nvPr/>
        </p:nvSpPr>
        <p:spPr>
          <a:xfrm>
            <a:off x="379468" y="3376139"/>
            <a:ext cx="318713" cy="461665"/>
          </a:xfrm>
          <a:prstGeom prst="rect">
            <a:avLst/>
          </a:prstGeom>
          <a:noFill/>
        </p:spPr>
        <p:txBody>
          <a:bodyPr wrap="square" rtlCol="0">
            <a:spAutoFit/>
          </a:bodyPr>
          <a:lstStyle/>
          <a:p>
            <a:r>
              <a:rPr lang="en-US" sz="2400" b="1" dirty="0">
                <a:solidFill>
                  <a:srgbClr val="FF0000"/>
                </a:solidFill>
              </a:rPr>
              <a:t>X</a:t>
            </a:r>
          </a:p>
        </p:txBody>
      </p:sp>
      <p:sp>
        <p:nvSpPr>
          <p:cNvPr id="15" name="TextBox 14">
            <a:extLst>
              <a:ext uri="{FF2B5EF4-FFF2-40B4-BE49-F238E27FC236}">
                <a16:creationId xmlns:a16="http://schemas.microsoft.com/office/drawing/2014/main" id="{69A08CA9-D068-40CF-BB95-28851BACA401}"/>
              </a:ext>
            </a:extLst>
          </p:cNvPr>
          <p:cNvSpPr txBox="1"/>
          <p:nvPr/>
        </p:nvSpPr>
        <p:spPr>
          <a:xfrm>
            <a:off x="7111561" y="1483582"/>
            <a:ext cx="318713" cy="461665"/>
          </a:xfrm>
          <a:prstGeom prst="rect">
            <a:avLst/>
          </a:prstGeom>
          <a:noFill/>
        </p:spPr>
        <p:txBody>
          <a:bodyPr wrap="square" rtlCol="0">
            <a:spAutoFit/>
          </a:bodyPr>
          <a:lstStyle/>
          <a:p>
            <a:r>
              <a:rPr lang="en-US" sz="2400" b="1" dirty="0">
                <a:solidFill>
                  <a:srgbClr val="FF0000"/>
                </a:solidFill>
              </a:rPr>
              <a:t>X</a:t>
            </a:r>
          </a:p>
        </p:txBody>
      </p:sp>
      <p:sp>
        <p:nvSpPr>
          <p:cNvPr id="16" name="TextBox 15">
            <a:extLst>
              <a:ext uri="{FF2B5EF4-FFF2-40B4-BE49-F238E27FC236}">
                <a16:creationId xmlns:a16="http://schemas.microsoft.com/office/drawing/2014/main" id="{B6DD2DC1-D636-42A9-A9EE-5B1779CED18C}"/>
              </a:ext>
            </a:extLst>
          </p:cNvPr>
          <p:cNvSpPr txBox="1"/>
          <p:nvPr/>
        </p:nvSpPr>
        <p:spPr>
          <a:xfrm>
            <a:off x="7111561" y="1990113"/>
            <a:ext cx="318713" cy="461665"/>
          </a:xfrm>
          <a:prstGeom prst="rect">
            <a:avLst/>
          </a:prstGeom>
          <a:noFill/>
        </p:spPr>
        <p:txBody>
          <a:bodyPr wrap="square" rtlCol="0">
            <a:spAutoFit/>
          </a:bodyPr>
          <a:lstStyle/>
          <a:p>
            <a:r>
              <a:rPr lang="en-US" sz="2400" b="1" dirty="0">
                <a:solidFill>
                  <a:srgbClr val="FF0000"/>
                </a:solidFill>
              </a:rPr>
              <a:t>X</a:t>
            </a:r>
          </a:p>
        </p:txBody>
      </p:sp>
    </p:spTree>
    <p:extLst>
      <p:ext uri="{BB962C8B-B14F-4D97-AF65-F5344CB8AC3E}">
        <p14:creationId xmlns:p14="http://schemas.microsoft.com/office/powerpoint/2010/main" val="81897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115045"/>
            <a:ext cx="10992556" cy="1325563"/>
          </a:xfrm>
        </p:spPr>
        <p:txBody>
          <a:bodyPr>
            <a:normAutofit/>
          </a:bodyPr>
          <a:lstStyle/>
          <a:p>
            <a:r>
              <a:rPr lang="en-US" sz="4533" dirty="0"/>
              <a:t>Common Types of Nacelle</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20</a:t>
            </a:fld>
            <a:r>
              <a:rPr lang="en-US"/>
              <a:t>   | </a:t>
            </a:r>
            <a:endParaRPr lang="en-US" dirty="0"/>
          </a:p>
        </p:txBody>
      </p:sp>
      <p:pic>
        <p:nvPicPr>
          <p:cNvPr id="39" name="Picture 2" descr="C:\Tmp\npo00000c.tmp">
            <a:extLst>
              <a:ext uri="{FF2B5EF4-FFF2-40B4-BE49-F238E27FC236}">
                <a16:creationId xmlns:a16="http://schemas.microsoft.com/office/drawing/2014/main" id="{91FCB08D-542C-4382-B0B6-8CF0BD450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88"/>
          <a:stretch>
            <a:fillRect/>
          </a:stretch>
        </p:blipFill>
        <p:spPr bwMode="auto">
          <a:xfrm>
            <a:off x="2933964" y="857956"/>
            <a:ext cx="6462899" cy="538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1037">
            <a:extLst>
              <a:ext uri="{FF2B5EF4-FFF2-40B4-BE49-F238E27FC236}">
                <a16:creationId xmlns:a16="http://schemas.microsoft.com/office/drawing/2014/main" id="{70CBF317-34E7-4B6A-B6D4-542F7435C8D1}"/>
              </a:ext>
            </a:extLst>
          </p:cNvPr>
          <p:cNvSpPr txBox="1">
            <a:spLocks noChangeArrowheads="1"/>
          </p:cNvSpPr>
          <p:nvPr/>
        </p:nvSpPr>
        <p:spPr bwMode="auto">
          <a:xfrm>
            <a:off x="6208901" y="2928024"/>
            <a:ext cx="3282832"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dirty="0"/>
              <a:t>Pictures depict under wing mounted propulsion system</a:t>
            </a:r>
          </a:p>
        </p:txBody>
      </p:sp>
      <p:sp>
        <p:nvSpPr>
          <p:cNvPr id="41" name="Text Box 1036">
            <a:extLst>
              <a:ext uri="{FF2B5EF4-FFF2-40B4-BE49-F238E27FC236}">
                <a16:creationId xmlns:a16="http://schemas.microsoft.com/office/drawing/2014/main" id="{AD24CAB8-C7D9-419C-B58B-376297AA3FDF}"/>
              </a:ext>
            </a:extLst>
          </p:cNvPr>
          <p:cNvSpPr txBox="1">
            <a:spLocks noChangeArrowheads="1"/>
          </p:cNvSpPr>
          <p:nvPr/>
        </p:nvSpPr>
        <p:spPr bwMode="auto">
          <a:xfrm>
            <a:off x="244947" y="2081105"/>
            <a:ext cx="2635876"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GE Inspira" panose="020F0603030400020203" pitchFamily="34" charset="0"/>
              </a:defRPr>
            </a:lvl1pPr>
            <a:lvl2pPr marL="400050" indent="-11430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marL="228594" indent="-228594" defTabSz="914377" eaLnBrk="0" fontAlgn="base" hangingPunct="0">
              <a:spcBef>
                <a:spcPct val="50000"/>
              </a:spcBef>
              <a:spcAft>
                <a:spcPct val="0"/>
              </a:spcAft>
              <a:buFont typeface="Arial" panose="020B0604020202020204" pitchFamily="34" charset="0"/>
              <a:buChar char="•"/>
            </a:pPr>
            <a:r>
              <a:rPr lang="en-US" altLang="en-US" sz="1600" dirty="0">
                <a:latin typeface="Arial" panose="020B0604020202020204" pitchFamily="34" charset="0"/>
              </a:rPr>
              <a:t>Commonly uses thrust reverser variations with or without blocker doors</a:t>
            </a:r>
          </a:p>
        </p:txBody>
      </p:sp>
      <p:sp>
        <p:nvSpPr>
          <p:cNvPr id="42" name="Text Box 16">
            <a:extLst>
              <a:ext uri="{FF2B5EF4-FFF2-40B4-BE49-F238E27FC236}">
                <a16:creationId xmlns:a16="http://schemas.microsoft.com/office/drawing/2014/main" id="{C17860BE-783D-4388-BF21-09A108046EA0}"/>
              </a:ext>
            </a:extLst>
          </p:cNvPr>
          <p:cNvSpPr txBox="1">
            <a:spLocks noChangeArrowheads="1"/>
          </p:cNvSpPr>
          <p:nvPr/>
        </p:nvSpPr>
        <p:spPr bwMode="auto">
          <a:xfrm>
            <a:off x="151100" y="1390429"/>
            <a:ext cx="3029099"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b="1" dirty="0"/>
              <a:t>Short Duct Separate Flow Nacelles (SDSF)</a:t>
            </a:r>
          </a:p>
        </p:txBody>
      </p:sp>
      <p:sp>
        <p:nvSpPr>
          <p:cNvPr id="43" name="Text Box 1036">
            <a:extLst>
              <a:ext uri="{FF2B5EF4-FFF2-40B4-BE49-F238E27FC236}">
                <a16:creationId xmlns:a16="http://schemas.microsoft.com/office/drawing/2014/main" id="{E736E3D5-4E61-4513-9AD1-3990F81E90C4}"/>
              </a:ext>
            </a:extLst>
          </p:cNvPr>
          <p:cNvSpPr txBox="1">
            <a:spLocks noChangeArrowheads="1"/>
          </p:cNvSpPr>
          <p:nvPr/>
        </p:nvSpPr>
        <p:spPr bwMode="auto">
          <a:xfrm>
            <a:off x="295754" y="4801713"/>
            <a:ext cx="2635876"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GE Inspira" panose="020F0603030400020203" pitchFamily="34" charset="0"/>
              </a:defRPr>
            </a:lvl1pPr>
            <a:lvl2pPr marL="400050" indent="-11430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marL="228594" indent="-228594" defTabSz="914377" eaLnBrk="0" fontAlgn="base" hangingPunct="0">
              <a:spcBef>
                <a:spcPct val="50000"/>
              </a:spcBef>
              <a:spcAft>
                <a:spcPct val="0"/>
              </a:spcAft>
              <a:buFont typeface="Arial" panose="020B0604020202020204" pitchFamily="34" charset="0"/>
              <a:buChar char="•"/>
            </a:pPr>
            <a:r>
              <a:rPr lang="en-US" altLang="en-US" sz="1600" dirty="0">
                <a:latin typeface="Arial" panose="020B0604020202020204" pitchFamily="34" charset="0"/>
              </a:rPr>
              <a:t>Commonly uses pivot door or target thrust reverser variations</a:t>
            </a:r>
          </a:p>
        </p:txBody>
      </p:sp>
      <p:sp>
        <p:nvSpPr>
          <p:cNvPr id="44" name="Text Box 16">
            <a:extLst>
              <a:ext uri="{FF2B5EF4-FFF2-40B4-BE49-F238E27FC236}">
                <a16:creationId xmlns:a16="http://schemas.microsoft.com/office/drawing/2014/main" id="{336FB0C7-58FB-4DEB-9265-C79C60AA6F4A}"/>
              </a:ext>
            </a:extLst>
          </p:cNvPr>
          <p:cNvSpPr txBox="1">
            <a:spLocks noChangeArrowheads="1"/>
          </p:cNvSpPr>
          <p:nvPr/>
        </p:nvSpPr>
        <p:spPr bwMode="auto">
          <a:xfrm>
            <a:off x="201907" y="4111037"/>
            <a:ext cx="3029099"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defRPr>
            </a:lvl1pPr>
            <a:lvl2pPr marL="742950" indent="-28575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867" b="1" dirty="0"/>
              <a:t>Long Duct Mixed Flow Nacelles (LDMF)</a:t>
            </a:r>
          </a:p>
        </p:txBody>
      </p:sp>
    </p:spTree>
    <p:extLst>
      <p:ext uri="{BB962C8B-B14F-4D97-AF65-F5344CB8AC3E}">
        <p14:creationId xmlns:p14="http://schemas.microsoft.com/office/powerpoint/2010/main" val="2741577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135276"/>
            <a:ext cx="10992556" cy="1325563"/>
          </a:xfrm>
        </p:spPr>
        <p:txBody>
          <a:bodyPr>
            <a:normAutofit/>
          </a:bodyPr>
          <a:lstStyle/>
          <a:p>
            <a:r>
              <a:rPr lang="en-US" sz="4800" dirty="0"/>
              <a:t>Under Wing Mounted Nacelle D-Duct</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21</a:t>
            </a:fld>
            <a:r>
              <a:rPr lang="en-US"/>
              <a:t>   | </a:t>
            </a:r>
            <a:endParaRPr lang="en-US" dirty="0"/>
          </a:p>
        </p:txBody>
      </p:sp>
      <p:pic>
        <p:nvPicPr>
          <p:cNvPr id="8" name="Picture 69">
            <a:extLst>
              <a:ext uri="{FF2B5EF4-FFF2-40B4-BE49-F238E27FC236}">
                <a16:creationId xmlns:a16="http://schemas.microsoft.com/office/drawing/2014/main" id="{996FD4AE-62F7-43A0-97FB-C2B46BBA4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5622" y="982865"/>
            <a:ext cx="5701325" cy="4892271"/>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776A56DA-C5F6-4577-A94B-FAD177C7EB00}"/>
              </a:ext>
            </a:extLst>
          </p:cNvPr>
          <p:cNvSpPr txBox="1"/>
          <p:nvPr/>
        </p:nvSpPr>
        <p:spPr>
          <a:xfrm>
            <a:off x="1015734" y="5246702"/>
            <a:ext cx="620683" cy="369332"/>
          </a:xfrm>
          <a:prstGeom prst="rect">
            <a:avLst/>
          </a:prstGeom>
          <a:noFill/>
        </p:spPr>
        <p:txBody>
          <a:bodyPr wrap="none" rtlCol="0">
            <a:spAutoFit/>
          </a:bodyPr>
          <a:lstStyle/>
          <a:p>
            <a:pPr defTabSz="457189"/>
            <a:r>
              <a:rPr lang="en-US" dirty="0">
                <a:latin typeface="Arial" panose="020B0604020202020204" pitchFamily="34" charset="0"/>
                <a:cs typeface="Arial" panose="020B0604020202020204" pitchFamily="34" charset="0"/>
              </a:rPr>
              <a:t>Inlet</a:t>
            </a:r>
          </a:p>
        </p:txBody>
      </p:sp>
      <p:sp>
        <p:nvSpPr>
          <p:cNvPr id="11" name="TextBox 10">
            <a:extLst>
              <a:ext uri="{FF2B5EF4-FFF2-40B4-BE49-F238E27FC236}">
                <a16:creationId xmlns:a16="http://schemas.microsoft.com/office/drawing/2014/main" id="{F2E23392-F8C8-4B91-BC01-6A5FF7C6F75A}"/>
              </a:ext>
            </a:extLst>
          </p:cNvPr>
          <p:cNvSpPr txBox="1"/>
          <p:nvPr/>
        </p:nvSpPr>
        <p:spPr>
          <a:xfrm>
            <a:off x="466664" y="2354372"/>
            <a:ext cx="1159292" cy="369332"/>
          </a:xfrm>
          <a:prstGeom prst="rect">
            <a:avLst/>
          </a:prstGeom>
          <a:noFill/>
        </p:spPr>
        <p:txBody>
          <a:bodyPr wrap="none" rtlCol="0">
            <a:spAutoFit/>
          </a:bodyPr>
          <a:lstStyle/>
          <a:p>
            <a:pPr defTabSz="457189"/>
            <a:r>
              <a:rPr lang="en-US" dirty="0">
                <a:latin typeface="Arial" panose="020B0604020202020204" pitchFamily="34" charset="0"/>
                <a:cs typeface="Arial" panose="020B0604020202020204" pitchFamily="34" charset="0"/>
              </a:rPr>
              <a:t>Fan Cowl</a:t>
            </a:r>
          </a:p>
        </p:txBody>
      </p:sp>
      <p:sp>
        <p:nvSpPr>
          <p:cNvPr id="12" name="TextBox 11">
            <a:extLst>
              <a:ext uri="{FF2B5EF4-FFF2-40B4-BE49-F238E27FC236}">
                <a16:creationId xmlns:a16="http://schemas.microsoft.com/office/drawing/2014/main" id="{03F4AF15-6E74-4802-A844-EDDC29F43277}"/>
              </a:ext>
            </a:extLst>
          </p:cNvPr>
          <p:cNvSpPr txBox="1"/>
          <p:nvPr/>
        </p:nvSpPr>
        <p:spPr>
          <a:xfrm>
            <a:off x="2178483" y="1708041"/>
            <a:ext cx="1120820" cy="646331"/>
          </a:xfrm>
          <a:prstGeom prst="rect">
            <a:avLst/>
          </a:prstGeom>
          <a:noFill/>
        </p:spPr>
        <p:txBody>
          <a:bodyPr wrap="none" rtlCol="0">
            <a:spAutoFit/>
          </a:bodyPr>
          <a:lstStyle/>
          <a:p>
            <a:pPr defTabSz="457189"/>
            <a:r>
              <a:rPr lang="en-US" dirty="0">
                <a:latin typeface="Arial" panose="020B0604020202020204" pitchFamily="34" charset="0"/>
                <a:cs typeface="Arial" panose="020B0604020202020204" pitchFamily="34" charset="0"/>
              </a:rPr>
              <a:t>Thrust </a:t>
            </a:r>
          </a:p>
          <a:p>
            <a:pPr defTabSz="457189"/>
            <a:r>
              <a:rPr lang="en-US" dirty="0">
                <a:latin typeface="Arial" panose="020B0604020202020204" pitchFamily="34" charset="0"/>
                <a:cs typeface="Arial" panose="020B0604020202020204" pitchFamily="34" charset="0"/>
              </a:rPr>
              <a:t>Reverser</a:t>
            </a:r>
          </a:p>
        </p:txBody>
      </p:sp>
      <p:sp>
        <p:nvSpPr>
          <p:cNvPr id="13" name="TextBox 12">
            <a:extLst>
              <a:ext uri="{FF2B5EF4-FFF2-40B4-BE49-F238E27FC236}">
                <a16:creationId xmlns:a16="http://schemas.microsoft.com/office/drawing/2014/main" id="{0C5F646D-5680-43F5-A6B6-EF29F991DA79}"/>
              </a:ext>
            </a:extLst>
          </p:cNvPr>
          <p:cNvSpPr txBox="1"/>
          <p:nvPr/>
        </p:nvSpPr>
        <p:spPr>
          <a:xfrm>
            <a:off x="5365055" y="2184059"/>
            <a:ext cx="1371935" cy="646331"/>
          </a:xfrm>
          <a:prstGeom prst="rect">
            <a:avLst/>
          </a:prstGeom>
          <a:noFill/>
        </p:spPr>
        <p:txBody>
          <a:bodyPr wrap="square" rtlCol="0">
            <a:spAutoFit/>
          </a:bodyPr>
          <a:lstStyle/>
          <a:p>
            <a:pPr defTabSz="457189"/>
            <a:r>
              <a:rPr lang="en-US" dirty="0">
                <a:latin typeface="Arial" panose="020B0604020202020204" pitchFamily="34" charset="0"/>
                <a:cs typeface="Arial" panose="020B0604020202020204" pitchFamily="34" charset="0"/>
              </a:rPr>
              <a:t>Primary Exhaust</a:t>
            </a:r>
          </a:p>
        </p:txBody>
      </p:sp>
      <p:sp>
        <p:nvSpPr>
          <p:cNvPr id="16" name="TextBox 15">
            <a:extLst>
              <a:ext uri="{FF2B5EF4-FFF2-40B4-BE49-F238E27FC236}">
                <a16:creationId xmlns:a16="http://schemas.microsoft.com/office/drawing/2014/main" id="{04125465-358E-47B3-827C-4C5AAB8DDF63}"/>
              </a:ext>
            </a:extLst>
          </p:cNvPr>
          <p:cNvSpPr txBox="1"/>
          <p:nvPr/>
        </p:nvSpPr>
        <p:spPr>
          <a:xfrm>
            <a:off x="3466947" y="1327886"/>
            <a:ext cx="761747" cy="369332"/>
          </a:xfrm>
          <a:prstGeom prst="rect">
            <a:avLst/>
          </a:prstGeom>
          <a:noFill/>
        </p:spPr>
        <p:txBody>
          <a:bodyPr wrap="none" rtlCol="0">
            <a:spAutoFit/>
          </a:bodyPr>
          <a:lstStyle/>
          <a:p>
            <a:pPr defTabSz="457189"/>
            <a:r>
              <a:rPr lang="en-US" dirty="0">
                <a:latin typeface="Arial" panose="020B0604020202020204" pitchFamily="34" charset="0"/>
                <a:cs typeface="Arial" panose="020B0604020202020204" pitchFamily="34" charset="0"/>
              </a:rPr>
              <a:t>Pylon</a:t>
            </a:r>
          </a:p>
        </p:txBody>
      </p:sp>
      <p:pic>
        <p:nvPicPr>
          <p:cNvPr id="14" name="Picture 13">
            <a:extLst>
              <a:ext uri="{FF2B5EF4-FFF2-40B4-BE49-F238E27FC236}">
                <a16:creationId xmlns:a16="http://schemas.microsoft.com/office/drawing/2014/main" id="{C6537D04-FA90-44FC-AD87-68D7BA65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954" y="1071865"/>
            <a:ext cx="5188519" cy="3129804"/>
          </a:xfrm>
          <a:prstGeom prst="rect">
            <a:avLst/>
          </a:prstGeom>
        </p:spPr>
      </p:pic>
      <p:sp>
        <p:nvSpPr>
          <p:cNvPr id="5" name="TextBox 4">
            <a:extLst>
              <a:ext uri="{FF2B5EF4-FFF2-40B4-BE49-F238E27FC236}">
                <a16:creationId xmlns:a16="http://schemas.microsoft.com/office/drawing/2014/main" id="{BAC997A5-771B-48D9-B1D5-101BB1280E35}"/>
              </a:ext>
            </a:extLst>
          </p:cNvPr>
          <p:cNvSpPr txBox="1"/>
          <p:nvPr/>
        </p:nvSpPr>
        <p:spPr>
          <a:xfrm>
            <a:off x="7347044" y="4608394"/>
            <a:ext cx="4112525" cy="369332"/>
          </a:xfrm>
          <a:prstGeom prst="rect">
            <a:avLst/>
          </a:prstGeom>
          <a:noFill/>
        </p:spPr>
        <p:txBody>
          <a:bodyPr wrap="square" rtlCol="0">
            <a:spAutoFit/>
          </a:bodyPr>
          <a:lstStyle/>
          <a:p>
            <a:r>
              <a:rPr lang="en-US" dirty="0">
                <a:highlight>
                  <a:srgbClr val="FFFF00"/>
                </a:highlight>
              </a:rPr>
              <a:t>PW4168, A320neo, CF6, CF34-10E, 747-8</a:t>
            </a:r>
          </a:p>
        </p:txBody>
      </p:sp>
    </p:spTree>
    <p:extLst>
      <p:ext uri="{BB962C8B-B14F-4D97-AF65-F5344CB8AC3E}">
        <p14:creationId xmlns:p14="http://schemas.microsoft.com/office/powerpoint/2010/main" val="24509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361245" y="135276"/>
            <a:ext cx="10992556" cy="1325563"/>
          </a:xfrm>
        </p:spPr>
        <p:txBody>
          <a:bodyPr>
            <a:normAutofit/>
          </a:bodyPr>
          <a:lstStyle/>
          <a:p>
            <a:r>
              <a:rPr lang="en-US" sz="4533" dirty="0"/>
              <a:t>Fuselage Mounted Nacelle</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22</a:t>
            </a:fld>
            <a:r>
              <a:rPr lang="en-US"/>
              <a:t>   | </a:t>
            </a:r>
            <a:endParaRPr lang="en-US" dirty="0"/>
          </a:p>
        </p:txBody>
      </p:sp>
      <p:pic>
        <p:nvPicPr>
          <p:cNvPr id="5" name="Picture 4">
            <a:extLst>
              <a:ext uri="{FF2B5EF4-FFF2-40B4-BE49-F238E27FC236}">
                <a16:creationId xmlns:a16="http://schemas.microsoft.com/office/drawing/2014/main" id="{DFCEAE01-3C07-47B1-80CE-A3D1D2E416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30" y="793150"/>
            <a:ext cx="7016303" cy="3457124"/>
          </a:xfrm>
          <a:prstGeom prst="rect">
            <a:avLst/>
          </a:prstGeom>
        </p:spPr>
      </p:pic>
      <p:pic>
        <p:nvPicPr>
          <p:cNvPr id="6" name="Picture 5">
            <a:extLst>
              <a:ext uri="{FF2B5EF4-FFF2-40B4-BE49-F238E27FC236}">
                <a16:creationId xmlns:a16="http://schemas.microsoft.com/office/drawing/2014/main" id="{7278D346-1214-47BF-803D-E6864FDFB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1957" y="894092"/>
            <a:ext cx="3733223" cy="3111627"/>
          </a:xfrm>
          <a:prstGeom prst="rect">
            <a:avLst/>
          </a:prstGeom>
        </p:spPr>
      </p:pic>
      <p:sp>
        <p:nvSpPr>
          <p:cNvPr id="7" name="Text Box 1118">
            <a:extLst>
              <a:ext uri="{FF2B5EF4-FFF2-40B4-BE49-F238E27FC236}">
                <a16:creationId xmlns:a16="http://schemas.microsoft.com/office/drawing/2014/main" id="{14AB8B80-6086-4227-A285-F4687144711C}"/>
              </a:ext>
            </a:extLst>
          </p:cNvPr>
          <p:cNvSpPr txBox="1">
            <a:spLocks noChangeArrowheads="1"/>
          </p:cNvSpPr>
          <p:nvPr/>
        </p:nvSpPr>
        <p:spPr bwMode="auto">
          <a:xfrm>
            <a:off x="8248181" y="4710859"/>
            <a:ext cx="3106739"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50000"/>
              </a:spcBef>
              <a:spcAft>
                <a:spcPct val="0"/>
              </a:spcAft>
              <a:defRPr sz="900">
                <a:latin typeface="Arial" panose="020B0604020202020204" pitchFamily="34" charset="0"/>
              </a:defRPr>
            </a:lvl1pPr>
            <a:lvl2pPr marL="400050" indent="-11430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600" dirty="0"/>
              <a:t>SDSF nacelle shown with thrust reverser in the open position and fan cowl door removed</a:t>
            </a:r>
          </a:p>
        </p:txBody>
      </p:sp>
      <p:pic>
        <p:nvPicPr>
          <p:cNvPr id="8" name="Picture 11" descr="X:\catout.cgm">
            <a:extLst>
              <a:ext uri="{FF2B5EF4-FFF2-40B4-BE49-F238E27FC236}">
                <a16:creationId xmlns:a16="http://schemas.microsoft.com/office/drawing/2014/main" id="{70EA87DA-52C9-4BD5-894E-335487788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001" b="10284"/>
          <a:stretch>
            <a:fillRect/>
          </a:stretch>
        </p:blipFill>
        <p:spPr bwMode="auto">
          <a:xfrm>
            <a:off x="315879" y="4602638"/>
            <a:ext cx="2967039"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37">
            <a:extLst>
              <a:ext uri="{FF2B5EF4-FFF2-40B4-BE49-F238E27FC236}">
                <a16:creationId xmlns:a16="http://schemas.microsoft.com/office/drawing/2014/main" id="{489C8BED-F7EF-4F0D-A925-64E2146B94F8}"/>
              </a:ext>
            </a:extLst>
          </p:cNvPr>
          <p:cNvSpPr txBox="1">
            <a:spLocks noChangeArrowheads="1"/>
          </p:cNvSpPr>
          <p:nvPr/>
        </p:nvSpPr>
        <p:spPr bwMode="auto">
          <a:xfrm>
            <a:off x="372533" y="4704064"/>
            <a:ext cx="85139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GE Inspira" panose="020F0603030400020203" pitchFamily="34" charset="0"/>
              </a:defRPr>
            </a:lvl1pPr>
            <a:lvl2pPr marL="400050" indent="-114300">
              <a:defRPr sz="2800">
                <a:solidFill>
                  <a:schemeClr val="tx1"/>
                </a:solidFill>
                <a:latin typeface="GE Inspira" panose="020F0603030400020203" pitchFamily="34" charset="0"/>
              </a:defRPr>
            </a:lvl2pPr>
            <a:lvl3pPr marL="1143000" indent="-228600">
              <a:defRPr sz="2800">
                <a:solidFill>
                  <a:schemeClr val="tx1"/>
                </a:solidFill>
                <a:latin typeface="GE Inspira" panose="020F0603030400020203" pitchFamily="34" charset="0"/>
              </a:defRPr>
            </a:lvl3pPr>
            <a:lvl4pPr marL="1600200" indent="-228600">
              <a:defRPr sz="2800">
                <a:solidFill>
                  <a:schemeClr val="tx1"/>
                </a:solidFill>
                <a:latin typeface="GE Inspira" panose="020F0603030400020203" pitchFamily="34" charset="0"/>
              </a:defRPr>
            </a:lvl4pPr>
            <a:lvl5pPr marL="2057400" indent="-228600">
              <a:defRPr sz="2800">
                <a:solidFill>
                  <a:schemeClr val="tx1"/>
                </a:solidFill>
                <a:latin typeface="GE Inspira" panose="020F0603030400020203" pitchFamily="34" charset="0"/>
              </a:defRPr>
            </a:lvl5pPr>
            <a:lvl6pPr marL="2514600" indent="-228600" eaLnBrk="0" fontAlgn="base" hangingPunct="0">
              <a:spcBef>
                <a:spcPct val="0"/>
              </a:spcBef>
              <a:spcAft>
                <a:spcPct val="0"/>
              </a:spcAft>
              <a:defRPr sz="2800">
                <a:solidFill>
                  <a:schemeClr val="tx1"/>
                </a:solidFill>
                <a:latin typeface="GE Inspira" panose="020F0603030400020203" pitchFamily="34" charset="0"/>
              </a:defRPr>
            </a:lvl6pPr>
            <a:lvl7pPr marL="2971800" indent="-228600" eaLnBrk="0" fontAlgn="base" hangingPunct="0">
              <a:spcBef>
                <a:spcPct val="0"/>
              </a:spcBef>
              <a:spcAft>
                <a:spcPct val="0"/>
              </a:spcAft>
              <a:defRPr sz="2800">
                <a:solidFill>
                  <a:schemeClr val="tx1"/>
                </a:solidFill>
                <a:latin typeface="GE Inspira" panose="020F0603030400020203" pitchFamily="34" charset="0"/>
              </a:defRPr>
            </a:lvl7pPr>
            <a:lvl8pPr marL="3429000" indent="-228600" eaLnBrk="0" fontAlgn="base" hangingPunct="0">
              <a:spcBef>
                <a:spcPct val="0"/>
              </a:spcBef>
              <a:spcAft>
                <a:spcPct val="0"/>
              </a:spcAft>
              <a:defRPr sz="2800">
                <a:solidFill>
                  <a:schemeClr val="tx1"/>
                </a:solidFill>
                <a:latin typeface="GE Inspira" panose="020F0603030400020203" pitchFamily="34" charset="0"/>
              </a:defRPr>
            </a:lvl8pPr>
            <a:lvl9pPr marL="3886200" indent="-228600" eaLnBrk="0" fontAlgn="base" hangingPunct="0">
              <a:spcBef>
                <a:spcPct val="0"/>
              </a:spcBef>
              <a:spcAft>
                <a:spcPct val="0"/>
              </a:spcAft>
              <a:defRPr sz="2800">
                <a:solidFill>
                  <a:schemeClr val="tx1"/>
                </a:solidFill>
                <a:latin typeface="GE Inspira" panose="020F0603030400020203" pitchFamily="34" charset="0"/>
              </a:defRPr>
            </a:lvl9pPr>
          </a:lstStyle>
          <a:p>
            <a:pPr defTabSz="914377" eaLnBrk="0" fontAlgn="base" hangingPunct="0">
              <a:spcBef>
                <a:spcPct val="50000"/>
              </a:spcBef>
              <a:spcAft>
                <a:spcPct val="0"/>
              </a:spcAft>
            </a:pPr>
            <a:r>
              <a:rPr lang="en-US" altLang="en-US" sz="1200" dirty="0">
                <a:latin typeface="Arial" panose="020B0604020202020204" pitchFamily="34" charset="0"/>
              </a:rPr>
              <a:t>Closed</a:t>
            </a:r>
          </a:p>
        </p:txBody>
      </p:sp>
      <p:sp>
        <p:nvSpPr>
          <p:cNvPr id="10" name="Text Box 1037">
            <a:extLst>
              <a:ext uri="{FF2B5EF4-FFF2-40B4-BE49-F238E27FC236}">
                <a16:creationId xmlns:a16="http://schemas.microsoft.com/office/drawing/2014/main" id="{2F0A9484-55AB-48A6-B5F4-57C185419091}"/>
              </a:ext>
            </a:extLst>
          </p:cNvPr>
          <p:cNvSpPr txBox="1">
            <a:spLocks noChangeArrowheads="1"/>
          </p:cNvSpPr>
          <p:nvPr/>
        </p:nvSpPr>
        <p:spPr bwMode="auto">
          <a:xfrm>
            <a:off x="2936842" y="4763857"/>
            <a:ext cx="674687"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50000"/>
              </a:spcBef>
              <a:spcAft>
                <a:spcPct val="0"/>
              </a:spcAft>
              <a:defRPr sz="900">
                <a:latin typeface="Arial" panose="020B0604020202020204" pitchFamily="34" charset="0"/>
              </a:defRPr>
            </a:lvl1pPr>
            <a:lvl2pPr marL="400050" indent="-11430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200" dirty="0"/>
              <a:t>Open</a:t>
            </a:r>
          </a:p>
        </p:txBody>
      </p:sp>
      <p:sp>
        <p:nvSpPr>
          <p:cNvPr id="11" name="Text Box 1118">
            <a:extLst>
              <a:ext uri="{FF2B5EF4-FFF2-40B4-BE49-F238E27FC236}">
                <a16:creationId xmlns:a16="http://schemas.microsoft.com/office/drawing/2014/main" id="{A210B487-2E28-46D8-9644-611C8841685C}"/>
              </a:ext>
            </a:extLst>
          </p:cNvPr>
          <p:cNvSpPr txBox="1">
            <a:spLocks noChangeArrowheads="1"/>
          </p:cNvSpPr>
          <p:nvPr/>
        </p:nvSpPr>
        <p:spPr bwMode="auto">
          <a:xfrm>
            <a:off x="6957130" y="959913"/>
            <a:ext cx="1490671" cy="1323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685800" eaLnBrk="0" fontAlgn="base" hangingPunct="0">
              <a:spcBef>
                <a:spcPct val="50000"/>
              </a:spcBef>
              <a:spcAft>
                <a:spcPct val="0"/>
              </a:spcAft>
              <a:defRPr sz="900">
                <a:latin typeface="Arial" panose="020B0604020202020204" pitchFamily="34" charset="0"/>
              </a:defRPr>
            </a:lvl1pPr>
            <a:lvl2pPr marL="400050" indent="-114300">
              <a:defRPr sz="2800">
                <a:latin typeface="GE Inspira" panose="020F0603030400020203" pitchFamily="34" charset="0"/>
              </a:defRPr>
            </a:lvl2pPr>
            <a:lvl3pPr marL="1143000" indent="-228600">
              <a:defRPr sz="2800">
                <a:latin typeface="GE Inspira" panose="020F0603030400020203" pitchFamily="34" charset="0"/>
              </a:defRPr>
            </a:lvl3pPr>
            <a:lvl4pPr marL="1600200" indent="-228600">
              <a:defRPr sz="2800">
                <a:latin typeface="GE Inspira" panose="020F0603030400020203" pitchFamily="34" charset="0"/>
              </a:defRPr>
            </a:lvl4pPr>
            <a:lvl5pPr marL="2057400" indent="-228600">
              <a:defRPr sz="2800">
                <a:latin typeface="GE Inspira" panose="020F0603030400020203" pitchFamily="34" charset="0"/>
              </a:defRPr>
            </a:lvl5pPr>
            <a:lvl6pPr marL="2514600" indent="-228600" eaLnBrk="0" fontAlgn="base" hangingPunct="0">
              <a:spcBef>
                <a:spcPct val="0"/>
              </a:spcBef>
              <a:spcAft>
                <a:spcPct val="0"/>
              </a:spcAft>
              <a:defRPr sz="2800">
                <a:latin typeface="GE Inspira" panose="020F0603030400020203" pitchFamily="34" charset="0"/>
              </a:defRPr>
            </a:lvl6pPr>
            <a:lvl7pPr marL="2971800" indent="-228600" eaLnBrk="0" fontAlgn="base" hangingPunct="0">
              <a:spcBef>
                <a:spcPct val="0"/>
              </a:spcBef>
              <a:spcAft>
                <a:spcPct val="0"/>
              </a:spcAft>
              <a:defRPr sz="2800">
                <a:latin typeface="GE Inspira" panose="020F0603030400020203" pitchFamily="34" charset="0"/>
              </a:defRPr>
            </a:lvl7pPr>
            <a:lvl8pPr marL="3429000" indent="-228600" eaLnBrk="0" fontAlgn="base" hangingPunct="0">
              <a:spcBef>
                <a:spcPct val="0"/>
              </a:spcBef>
              <a:spcAft>
                <a:spcPct val="0"/>
              </a:spcAft>
              <a:defRPr sz="2800">
                <a:latin typeface="GE Inspira" panose="020F0603030400020203" pitchFamily="34" charset="0"/>
              </a:defRPr>
            </a:lvl8pPr>
            <a:lvl9pPr marL="3886200" indent="-228600" eaLnBrk="0" fontAlgn="base" hangingPunct="0">
              <a:spcBef>
                <a:spcPct val="0"/>
              </a:spcBef>
              <a:spcAft>
                <a:spcPct val="0"/>
              </a:spcAft>
              <a:defRPr sz="2800">
                <a:latin typeface="GE Inspira" panose="020F0603030400020203" pitchFamily="34" charset="0"/>
              </a:defRPr>
            </a:lvl9pPr>
          </a:lstStyle>
          <a:p>
            <a:r>
              <a:rPr lang="en-US" altLang="en-US" sz="1600" dirty="0"/>
              <a:t>LDMF nacelle shown with fan cowl doors opened on right</a:t>
            </a:r>
          </a:p>
        </p:txBody>
      </p:sp>
      <p:pic>
        <p:nvPicPr>
          <p:cNvPr id="12" name="Picture 1114">
            <a:extLst>
              <a:ext uri="{FF2B5EF4-FFF2-40B4-BE49-F238E27FC236}">
                <a16:creationId xmlns:a16="http://schemas.microsoft.com/office/drawing/2014/main" id="{032DABFE-EEC6-46EE-BDEA-E0AB08E2A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5"/>
          <a:stretch>
            <a:fillRect/>
          </a:stretch>
        </p:blipFill>
        <p:spPr bwMode="auto">
          <a:xfrm>
            <a:off x="4604302" y="3488543"/>
            <a:ext cx="3620969" cy="304659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2B7714C0-47C4-4DE9-AD02-5CF0552D3BE1}"/>
              </a:ext>
            </a:extLst>
          </p:cNvPr>
          <p:cNvSpPr txBox="1"/>
          <p:nvPr/>
        </p:nvSpPr>
        <p:spPr>
          <a:xfrm>
            <a:off x="11070393" y="3573860"/>
            <a:ext cx="780413" cy="369332"/>
          </a:xfrm>
          <a:prstGeom prst="rect">
            <a:avLst/>
          </a:prstGeom>
          <a:noFill/>
        </p:spPr>
        <p:txBody>
          <a:bodyPr wrap="square" rtlCol="0">
            <a:spAutoFit/>
          </a:bodyPr>
          <a:lstStyle/>
          <a:p>
            <a:r>
              <a:rPr lang="en-US" dirty="0">
                <a:highlight>
                  <a:srgbClr val="FFFF00"/>
                </a:highlight>
              </a:rPr>
              <a:t>PP20</a:t>
            </a:r>
          </a:p>
        </p:txBody>
      </p:sp>
      <p:sp>
        <p:nvSpPr>
          <p:cNvPr id="14" name="TextBox 13">
            <a:extLst>
              <a:ext uri="{FF2B5EF4-FFF2-40B4-BE49-F238E27FC236}">
                <a16:creationId xmlns:a16="http://schemas.microsoft.com/office/drawing/2014/main" id="{2A179AC8-E074-4D71-95DB-E0EDA2C95BF4}"/>
              </a:ext>
            </a:extLst>
          </p:cNvPr>
          <p:cNvSpPr txBox="1"/>
          <p:nvPr/>
        </p:nvSpPr>
        <p:spPr>
          <a:xfrm>
            <a:off x="8297623" y="5541856"/>
            <a:ext cx="1291140" cy="369332"/>
          </a:xfrm>
          <a:prstGeom prst="rect">
            <a:avLst/>
          </a:prstGeom>
          <a:noFill/>
        </p:spPr>
        <p:txBody>
          <a:bodyPr wrap="square" rtlCol="0">
            <a:spAutoFit/>
          </a:bodyPr>
          <a:lstStyle/>
          <a:p>
            <a:r>
              <a:rPr lang="en-US" dirty="0">
                <a:highlight>
                  <a:srgbClr val="FFFF00"/>
                </a:highlight>
              </a:rPr>
              <a:t>CF34-10A</a:t>
            </a:r>
          </a:p>
        </p:txBody>
      </p:sp>
    </p:spTree>
    <p:extLst>
      <p:ext uri="{BB962C8B-B14F-4D97-AF65-F5344CB8AC3E}">
        <p14:creationId xmlns:p14="http://schemas.microsoft.com/office/powerpoint/2010/main" val="313054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163693" y="140920"/>
            <a:ext cx="11885399" cy="1325563"/>
          </a:xfrm>
        </p:spPr>
        <p:txBody>
          <a:bodyPr>
            <a:normAutofit/>
          </a:bodyPr>
          <a:lstStyle/>
          <a:p>
            <a:pPr algn="l"/>
            <a:r>
              <a:rPr lang="en-US" sz="4800" dirty="0"/>
              <a:t>Inlet Key Functions and Requirements</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defTabSz="914354">
              <a:spcBef>
                <a:spcPts val="800"/>
              </a:spcBef>
              <a:defRPr/>
            </a:pPr>
            <a:r>
              <a:rPr lang="en-US" sz="1147" dirty="0">
                <a:solidFill>
                  <a:prstClr val="black">
                    <a:lumMod val="50000"/>
                    <a:lumOff val="50000"/>
                  </a:prstClr>
                </a:solidFill>
              </a:rPr>
              <a:t>Middle River Aerostructure Systems</a:t>
            </a: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pPr defTabSz="914354">
              <a:defRPr/>
            </a:pPr>
            <a:fld id="{FC766537-94F2-A24E-B020-2BCDC9CD5735}" type="slidenum">
              <a:rPr lang="en-US" sz="1147">
                <a:solidFill>
                  <a:prstClr val="white">
                    <a:lumMod val="50000"/>
                  </a:prstClr>
                </a:solidFill>
              </a:rPr>
              <a:pPr defTabSz="914354">
                <a:defRPr/>
              </a:pPr>
              <a:t>23</a:t>
            </a:fld>
            <a:r>
              <a:rPr lang="en-US" sz="1147">
                <a:solidFill>
                  <a:prstClr val="white">
                    <a:lumMod val="50000"/>
                  </a:prstClr>
                </a:solidFill>
              </a:rPr>
              <a:t>   | </a:t>
            </a:r>
            <a:endParaRPr lang="en-US" sz="1147" dirty="0">
              <a:solidFill>
                <a:prstClr val="white">
                  <a:lumMod val="50000"/>
                </a:prstClr>
              </a:solidFill>
            </a:endParaRPr>
          </a:p>
        </p:txBody>
      </p:sp>
      <p:sp>
        <p:nvSpPr>
          <p:cNvPr id="6" name="Text Placeholder 4">
            <a:extLst>
              <a:ext uri="{FF2B5EF4-FFF2-40B4-BE49-F238E27FC236}">
                <a16:creationId xmlns:a16="http://schemas.microsoft.com/office/drawing/2014/main" id="{5675FF21-FF3D-4A3F-A606-D542CDC3C8EC}"/>
              </a:ext>
            </a:extLst>
          </p:cNvPr>
          <p:cNvSpPr>
            <a:spLocks noGrp="1"/>
          </p:cNvSpPr>
          <p:nvPr>
            <p:ph type="body" sz="quarter" idx="13"/>
          </p:nvPr>
        </p:nvSpPr>
        <p:spPr>
          <a:xfrm>
            <a:off x="202647" y="1133239"/>
            <a:ext cx="7387788" cy="5479989"/>
          </a:xfrm>
        </p:spPr>
        <p:txBody>
          <a:bodyPr>
            <a:normAutofit fontScale="92500"/>
          </a:bodyPr>
          <a:lstStyle/>
          <a:p>
            <a:r>
              <a:rPr lang="en-US" dirty="0"/>
              <a:t>Provide an aerodynamic flow surface to direct airflow to engine fan</a:t>
            </a:r>
          </a:p>
          <a:p>
            <a:r>
              <a:rPr lang="en-US" dirty="0"/>
              <a:t>Provide anti icing of the forward lip</a:t>
            </a:r>
          </a:p>
          <a:p>
            <a:r>
              <a:rPr lang="en-US" dirty="0"/>
              <a:t>Bird Strike protection to allow aircraft to fly home safely</a:t>
            </a:r>
          </a:p>
          <a:p>
            <a:r>
              <a:rPr lang="en-US" dirty="0"/>
              <a:t>Provide a fire wall to the front boundary of the fan compartment (if fan compartment is a fire zone)</a:t>
            </a:r>
          </a:p>
          <a:p>
            <a:r>
              <a:rPr lang="en-US" dirty="0"/>
              <a:t>Provide for cooling flow into the fan compartment</a:t>
            </a:r>
          </a:p>
          <a:p>
            <a:r>
              <a:rPr lang="en-US" dirty="0"/>
              <a:t>FADEC cooling (depends on engine configuration)</a:t>
            </a:r>
          </a:p>
          <a:p>
            <a:r>
              <a:rPr lang="en-US" dirty="0"/>
              <a:t>Provide protection against lightning strike</a:t>
            </a:r>
          </a:p>
          <a:p>
            <a:r>
              <a:rPr lang="en-US" dirty="0"/>
              <a:t>Hoist point fittings for installation ease to aircraft</a:t>
            </a:r>
          </a:p>
        </p:txBody>
      </p:sp>
      <p:pic>
        <p:nvPicPr>
          <p:cNvPr id="7" name="Picture 34" descr="vesey30">
            <a:extLst>
              <a:ext uri="{FF2B5EF4-FFF2-40B4-BE49-F238E27FC236}">
                <a16:creationId xmlns:a16="http://schemas.microsoft.com/office/drawing/2014/main" id="{30278045-342F-492B-AC29-A050CA9A7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5249" r="2774" b="24317"/>
          <a:stretch/>
        </p:blipFill>
        <p:spPr>
          <a:xfrm>
            <a:off x="7612002" y="932495"/>
            <a:ext cx="4437089" cy="1981648"/>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up 36">
            <a:extLst>
              <a:ext uri="{FF2B5EF4-FFF2-40B4-BE49-F238E27FC236}">
                <a16:creationId xmlns:a16="http://schemas.microsoft.com/office/drawing/2014/main" id="{CC472B2F-22E2-47C3-A853-E70C834ADBCD}"/>
              </a:ext>
            </a:extLst>
          </p:cNvPr>
          <p:cNvGrpSpPr>
            <a:grpSpLocks/>
          </p:cNvGrpSpPr>
          <p:nvPr/>
        </p:nvGrpSpPr>
        <p:grpSpPr bwMode="auto">
          <a:xfrm>
            <a:off x="7576798" y="3034251"/>
            <a:ext cx="4528719" cy="2924446"/>
            <a:chOff x="2721" y="1703"/>
            <a:chExt cx="3440" cy="2167"/>
          </a:xfrm>
        </p:grpSpPr>
        <p:pic>
          <p:nvPicPr>
            <p:cNvPr id="9" name="Picture 2">
              <a:extLst>
                <a:ext uri="{FF2B5EF4-FFF2-40B4-BE49-F238E27FC236}">
                  <a16:creationId xmlns:a16="http://schemas.microsoft.com/office/drawing/2014/main" id="{B2687170-9B95-4007-A573-382721C65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 y="1731"/>
              <a:ext cx="2053" cy="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5">
              <a:extLst>
                <a:ext uri="{FF2B5EF4-FFF2-40B4-BE49-F238E27FC236}">
                  <a16:creationId xmlns:a16="http://schemas.microsoft.com/office/drawing/2014/main" id="{FFAE43D8-2AFD-4578-9A28-4BB1CF9DF7F5}"/>
                </a:ext>
              </a:extLst>
            </p:cNvPr>
            <p:cNvSpPr>
              <a:spLocks noChangeArrowheads="1"/>
            </p:cNvSpPr>
            <p:nvPr/>
          </p:nvSpPr>
          <p:spPr bwMode="auto">
            <a:xfrm>
              <a:off x="2721" y="3185"/>
              <a:ext cx="601"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914377" eaLnBrk="0" fontAlgn="base" hangingPunct="0">
                <a:spcBef>
                  <a:spcPct val="0"/>
                </a:spcBef>
                <a:spcAft>
                  <a:spcPct val="0"/>
                </a:spcAft>
                <a:defRPr/>
              </a:pPr>
              <a:r>
                <a:rPr lang="en-US" altLang="en-US" sz="1200" b="1" dirty="0">
                  <a:latin typeface="Arial Narrow" panose="020B0606020202030204" pitchFamily="34" charset="0"/>
                </a:rPr>
                <a:t>Inlet</a:t>
              </a:r>
              <a:r>
                <a:rPr lang="en-US" altLang="en-US" sz="1200" b="1" dirty="0">
                  <a:solidFill>
                    <a:srgbClr val="003399"/>
                  </a:solidFill>
                  <a:latin typeface="Arial Narrow" panose="020B0606020202030204" pitchFamily="34" charset="0"/>
                </a:rPr>
                <a:t> </a:t>
              </a:r>
              <a:r>
                <a:rPr lang="en-US" altLang="en-US" sz="1200" b="1" dirty="0">
                  <a:latin typeface="Arial Narrow" panose="020B0606020202030204" pitchFamily="34" charset="0"/>
                </a:rPr>
                <a:t>Lip</a:t>
              </a:r>
            </a:p>
          </p:txBody>
        </p:sp>
        <p:sp>
          <p:nvSpPr>
            <p:cNvPr id="11" name="Line 6">
              <a:extLst>
                <a:ext uri="{FF2B5EF4-FFF2-40B4-BE49-F238E27FC236}">
                  <a16:creationId xmlns:a16="http://schemas.microsoft.com/office/drawing/2014/main" id="{0396CD38-660C-46A3-82A2-EF81994D9D22}"/>
                </a:ext>
              </a:extLst>
            </p:cNvPr>
            <p:cNvSpPr>
              <a:spLocks noChangeShapeType="1"/>
            </p:cNvSpPr>
            <p:nvPr/>
          </p:nvSpPr>
          <p:spPr bwMode="auto">
            <a:xfrm flipV="1">
              <a:off x="3263" y="3227"/>
              <a:ext cx="217" cy="67"/>
            </a:xfrm>
            <a:prstGeom prst="line">
              <a:avLst/>
            </a:prstGeom>
            <a:noFill/>
            <a:ln w="317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377" eaLnBrk="0" fontAlgn="base" hangingPunct="0">
                <a:lnSpc>
                  <a:spcPct val="90000"/>
                </a:lnSpc>
                <a:spcBef>
                  <a:spcPct val="50000"/>
                </a:spcBef>
                <a:spcAft>
                  <a:spcPct val="0"/>
                </a:spcAft>
                <a:buClr>
                  <a:srgbClr val="003399"/>
                </a:buClr>
                <a:defRPr/>
              </a:pPr>
              <a:endParaRPr lang="en-US" sz="1400" b="1">
                <a:solidFill>
                  <a:srgbClr val="074A87"/>
                </a:solidFill>
                <a:latin typeface="Arial" panose="020B0604020202020204" pitchFamily="34" charset="0"/>
              </a:endParaRPr>
            </a:p>
          </p:txBody>
        </p:sp>
        <p:sp>
          <p:nvSpPr>
            <p:cNvPr id="12" name="Rectangle 7">
              <a:extLst>
                <a:ext uri="{FF2B5EF4-FFF2-40B4-BE49-F238E27FC236}">
                  <a16:creationId xmlns:a16="http://schemas.microsoft.com/office/drawing/2014/main" id="{23D4B310-6594-4B64-BC62-945611AB07B5}"/>
                </a:ext>
              </a:extLst>
            </p:cNvPr>
            <p:cNvSpPr>
              <a:spLocks noChangeArrowheads="1"/>
            </p:cNvSpPr>
            <p:nvPr/>
          </p:nvSpPr>
          <p:spPr bwMode="auto">
            <a:xfrm>
              <a:off x="5355" y="1743"/>
              <a:ext cx="702"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defTabSz="914377" eaLnBrk="0" fontAlgn="base" hangingPunct="0">
                <a:spcBef>
                  <a:spcPct val="0"/>
                </a:spcBef>
                <a:spcAft>
                  <a:spcPct val="0"/>
                </a:spcAft>
              </a:pPr>
              <a:r>
                <a:rPr lang="en-US" altLang="en-US" sz="1200" b="1" dirty="0">
                  <a:latin typeface="Arial Narrow" panose="020B0606020202030204" pitchFamily="34" charset="0"/>
                </a:rPr>
                <a:t>2-piece</a:t>
              </a:r>
            </a:p>
            <a:p>
              <a:pPr algn="ctr" defTabSz="914377" eaLnBrk="0" fontAlgn="base" hangingPunct="0">
                <a:spcBef>
                  <a:spcPct val="0"/>
                </a:spcBef>
                <a:spcAft>
                  <a:spcPct val="0"/>
                </a:spcAft>
              </a:pPr>
              <a:r>
                <a:rPr lang="en-US" altLang="en-US" sz="1200" b="1" dirty="0">
                  <a:latin typeface="Arial Narrow" panose="020B0606020202030204" pitchFamily="34" charset="0"/>
                </a:rPr>
                <a:t>Outer Barrel</a:t>
              </a:r>
            </a:p>
          </p:txBody>
        </p:sp>
        <p:sp>
          <p:nvSpPr>
            <p:cNvPr id="13" name="Line 8">
              <a:extLst>
                <a:ext uri="{FF2B5EF4-FFF2-40B4-BE49-F238E27FC236}">
                  <a16:creationId xmlns:a16="http://schemas.microsoft.com/office/drawing/2014/main" id="{CBC7F77B-D340-4025-858E-971E7B4AA3C9}"/>
                </a:ext>
              </a:extLst>
            </p:cNvPr>
            <p:cNvSpPr>
              <a:spLocks noChangeShapeType="1"/>
            </p:cNvSpPr>
            <p:nvPr/>
          </p:nvSpPr>
          <p:spPr bwMode="auto">
            <a:xfrm flipH="1">
              <a:off x="4872" y="1858"/>
              <a:ext cx="545" cy="310"/>
            </a:xfrm>
            <a:prstGeom prst="line">
              <a:avLst/>
            </a:prstGeom>
            <a:noFill/>
            <a:ln w="317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377" eaLnBrk="0" fontAlgn="base" hangingPunct="0">
                <a:lnSpc>
                  <a:spcPct val="90000"/>
                </a:lnSpc>
                <a:spcBef>
                  <a:spcPct val="50000"/>
                </a:spcBef>
                <a:spcAft>
                  <a:spcPct val="0"/>
                </a:spcAft>
                <a:buClr>
                  <a:srgbClr val="003399"/>
                </a:buClr>
                <a:defRPr/>
              </a:pPr>
              <a:endParaRPr lang="en-US" sz="1400" b="1">
                <a:solidFill>
                  <a:srgbClr val="074A87"/>
                </a:solidFill>
                <a:latin typeface="Arial" panose="020B0604020202020204" pitchFamily="34" charset="0"/>
              </a:endParaRPr>
            </a:p>
          </p:txBody>
        </p:sp>
        <p:sp>
          <p:nvSpPr>
            <p:cNvPr id="14" name="Rectangle 9">
              <a:extLst>
                <a:ext uri="{FF2B5EF4-FFF2-40B4-BE49-F238E27FC236}">
                  <a16:creationId xmlns:a16="http://schemas.microsoft.com/office/drawing/2014/main" id="{83AE91B5-A43B-49B1-B76B-D81D1FD9C11F}"/>
                </a:ext>
              </a:extLst>
            </p:cNvPr>
            <p:cNvSpPr>
              <a:spLocks noChangeArrowheads="1"/>
            </p:cNvSpPr>
            <p:nvPr/>
          </p:nvSpPr>
          <p:spPr bwMode="auto">
            <a:xfrm>
              <a:off x="2855" y="3503"/>
              <a:ext cx="46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914377" eaLnBrk="0" fontAlgn="base" hangingPunct="0">
                <a:spcBef>
                  <a:spcPct val="0"/>
                </a:spcBef>
                <a:spcAft>
                  <a:spcPct val="0"/>
                </a:spcAft>
                <a:defRPr/>
              </a:pPr>
              <a:r>
                <a:rPr lang="en-US" altLang="en-US" sz="1200" b="1" dirty="0">
                  <a:latin typeface="Arial Narrow" panose="020B0606020202030204" pitchFamily="34" charset="0"/>
                </a:rPr>
                <a:t>Inner Barrel</a:t>
              </a:r>
            </a:p>
          </p:txBody>
        </p:sp>
        <p:sp>
          <p:nvSpPr>
            <p:cNvPr id="15" name="Line 10">
              <a:extLst>
                <a:ext uri="{FF2B5EF4-FFF2-40B4-BE49-F238E27FC236}">
                  <a16:creationId xmlns:a16="http://schemas.microsoft.com/office/drawing/2014/main" id="{3328555E-99EF-415E-903A-B4161084107B}"/>
                </a:ext>
              </a:extLst>
            </p:cNvPr>
            <p:cNvSpPr>
              <a:spLocks noChangeShapeType="1"/>
            </p:cNvSpPr>
            <p:nvPr/>
          </p:nvSpPr>
          <p:spPr bwMode="auto">
            <a:xfrm flipV="1">
              <a:off x="3322" y="3502"/>
              <a:ext cx="541" cy="195"/>
            </a:xfrm>
            <a:prstGeom prst="line">
              <a:avLst/>
            </a:prstGeom>
            <a:noFill/>
            <a:ln w="317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377" eaLnBrk="0" fontAlgn="base" hangingPunct="0">
                <a:lnSpc>
                  <a:spcPct val="90000"/>
                </a:lnSpc>
                <a:spcBef>
                  <a:spcPct val="50000"/>
                </a:spcBef>
                <a:spcAft>
                  <a:spcPct val="0"/>
                </a:spcAft>
                <a:buClr>
                  <a:srgbClr val="003399"/>
                </a:buClr>
                <a:defRPr/>
              </a:pPr>
              <a:endParaRPr lang="en-US" sz="1400" b="1">
                <a:solidFill>
                  <a:srgbClr val="074A87"/>
                </a:solidFill>
                <a:latin typeface="Arial" panose="020B0604020202020204" pitchFamily="34" charset="0"/>
              </a:endParaRPr>
            </a:p>
          </p:txBody>
        </p:sp>
        <p:sp>
          <p:nvSpPr>
            <p:cNvPr id="16" name="Rectangle 11">
              <a:extLst>
                <a:ext uri="{FF2B5EF4-FFF2-40B4-BE49-F238E27FC236}">
                  <a16:creationId xmlns:a16="http://schemas.microsoft.com/office/drawing/2014/main" id="{54178E47-29A7-45A2-B369-8BF30339895D}"/>
                </a:ext>
              </a:extLst>
            </p:cNvPr>
            <p:cNvSpPr>
              <a:spLocks noChangeArrowheads="1"/>
            </p:cNvSpPr>
            <p:nvPr/>
          </p:nvSpPr>
          <p:spPr bwMode="auto">
            <a:xfrm>
              <a:off x="5395" y="3463"/>
              <a:ext cx="766"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914377" eaLnBrk="0" fontAlgn="base" hangingPunct="0">
                <a:spcBef>
                  <a:spcPct val="0"/>
                </a:spcBef>
                <a:spcAft>
                  <a:spcPct val="0"/>
                </a:spcAft>
                <a:defRPr/>
              </a:pPr>
              <a:r>
                <a:rPr lang="en-US" altLang="en-US" sz="1200" b="1" dirty="0">
                  <a:latin typeface="Arial Narrow" panose="020B0606020202030204" pitchFamily="34" charset="0"/>
                </a:rPr>
                <a:t>Nacelle Anti-Ice Exhaust</a:t>
              </a:r>
            </a:p>
          </p:txBody>
        </p:sp>
        <p:sp>
          <p:nvSpPr>
            <p:cNvPr id="17" name="Line 12">
              <a:extLst>
                <a:ext uri="{FF2B5EF4-FFF2-40B4-BE49-F238E27FC236}">
                  <a16:creationId xmlns:a16="http://schemas.microsoft.com/office/drawing/2014/main" id="{2F8D49F9-24B5-4E64-8387-B197B3824AA9}"/>
                </a:ext>
              </a:extLst>
            </p:cNvPr>
            <p:cNvSpPr>
              <a:spLocks noChangeShapeType="1"/>
            </p:cNvSpPr>
            <p:nvPr/>
          </p:nvSpPr>
          <p:spPr bwMode="auto">
            <a:xfrm flipH="1" flipV="1">
              <a:off x="4743" y="3642"/>
              <a:ext cx="674" cy="25"/>
            </a:xfrm>
            <a:prstGeom prst="line">
              <a:avLst/>
            </a:prstGeom>
            <a:noFill/>
            <a:ln w="317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377" eaLnBrk="0" fontAlgn="base" hangingPunct="0">
                <a:lnSpc>
                  <a:spcPct val="90000"/>
                </a:lnSpc>
                <a:spcBef>
                  <a:spcPct val="50000"/>
                </a:spcBef>
                <a:spcAft>
                  <a:spcPct val="0"/>
                </a:spcAft>
                <a:buClr>
                  <a:srgbClr val="003399"/>
                </a:buClr>
                <a:defRPr/>
              </a:pPr>
              <a:endParaRPr lang="en-US" sz="1400" b="1">
                <a:solidFill>
                  <a:srgbClr val="074A87"/>
                </a:solidFill>
                <a:latin typeface="Arial" panose="020B0604020202020204" pitchFamily="34" charset="0"/>
              </a:endParaRPr>
            </a:p>
          </p:txBody>
        </p:sp>
        <p:sp>
          <p:nvSpPr>
            <p:cNvPr id="18" name="Rectangle 13">
              <a:extLst>
                <a:ext uri="{FF2B5EF4-FFF2-40B4-BE49-F238E27FC236}">
                  <a16:creationId xmlns:a16="http://schemas.microsoft.com/office/drawing/2014/main" id="{2BF92DD0-10F0-488D-A1AF-C3FE2773A83D}"/>
                </a:ext>
              </a:extLst>
            </p:cNvPr>
            <p:cNvSpPr>
              <a:spLocks noChangeArrowheads="1"/>
            </p:cNvSpPr>
            <p:nvPr/>
          </p:nvSpPr>
          <p:spPr bwMode="auto">
            <a:xfrm>
              <a:off x="2833" y="1703"/>
              <a:ext cx="961"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defTabSz="914377" eaLnBrk="0" fontAlgn="base" hangingPunct="0">
                <a:spcBef>
                  <a:spcPct val="0"/>
                </a:spcBef>
                <a:spcAft>
                  <a:spcPct val="0"/>
                </a:spcAft>
                <a:defRPr/>
              </a:pPr>
              <a:r>
                <a:rPr lang="en-US" altLang="en-US" sz="1200" b="1" dirty="0">
                  <a:latin typeface="Arial Narrow" panose="020B0606020202030204" pitchFamily="34" charset="0"/>
                </a:rPr>
                <a:t>Fan Compartment</a:t>
              </a:r>
            </a:p>
            <a:p>
              <a:pPr algn="ctr" defTabSz="914377" eaLnBrk="0" fontAlgn="base" hangingPunct="0">
                <a:spcBef>
                  <a:spcPct val="0"/>
                </a:spcBef>
                <a:spcAft>
                  <a:spcPct val="0"/>
                </a:spcAft>
                <a:defRPr/>
              </a:pPr>
              <a:r>
                <a:rPr lang="en-US" altLang="en-US" sz="1200" b="1" dirty="0">
                  <a:latin typeface="Arial Narrow" panose="020B0606020202030204" pitchFamily="34" charset="0"/>
                </a:rPr>
                <a:t>Ventilation Inlet</a:t>
              </a:r>
            </a:p>
          </p:txBody>
        </p:sp>
        <p:sp>
          <p:nvSpPr>
            <p:cNvPr id="19" name="Line 14">
              <a:extLst>
                <a:ext uri="{FF2B5EF4-FFF2-40B4-BE49-F238E27FC236}">
                  <a16:creationId xmlns:a16="http://schemas.microsoft.com/office/drawing/2014/main" id="{21B7EA18-0F54-44D8-8043-F1FC96B3010E}"/>
                </a:ext>
              </a:extLst>
            </p:cNvPr>
            <p:cNvSpPr>
              <a:spLocks noChangeShapeType="1"/>
            </p:cNvSpPr>
            <p:nvPr/>
          </p:nvSpPr>
          <p:spPr bwMode="auto">
            <a:xfrm>
              <a:off x="3760" y="1827"/>
              <a:ext cx="332" cy="77"/>
            </a:xfrm>
            <a:prstGeom prst="line">
              <a:avLst/>
            </a:prstGeom>
            <a:noFill/>
            <a:ln w="317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377" eaLnBrk="0" fontAlgn="base" hangingPunct="0">
                <a:lnSpc>
                  <a:spcPct val="90000"/>
                </a:lnSpc>
                <a:spcBef>
                  <a:spcPct val="50000"/>
                </a:spcBef>
                <a:spcAft>
                  <a:spcPct val="0"/>
                </a:spcAft>
                <a:buClr>
                  <a:srgbClr val="003399"/>
                </a:buClr>
                <a:defRPr/>
              </a:pPr>
              <a:endParaRPr lang="en-US" sz="1400" b="1">
                <a:solidFill>
                  <a:srgbClr val="074A87"/>
                </a:solidFill>
                <a:latin typeface="Arial" panose="020B0604020202020204" pitchFamily="34" charset="0"/>
              </a:endParaRPr>
            </a:p>
          </p:txBody>
        </p:sp>
        <p:sp>
          <p:nvSpPr>
            <p:cNvPr id="20" name="Rectangle 15">
              <a:extLst>
                <a:ext uri="{FF2B5EF4-FFF2-40B4-BE49-F238E27FC236}">
                  <a16:creationId xmlns:a16="http://schemas.microsoft.com/office/drawing/2014/main" id="{24817712-2606-4111-B88D-8A76FE7FEEE1}"/>
                </a:ext>
              </a:extLst>
            </p:cNvPr>
            <p:cNvSpPr>
              <a:spLocks noChangeArrowheads="1"/>
            </p:cNvSpPr>
            <p:nvPr/>
          </p:nvSpPr>
          <p:spPr bwMode="auto">
            <a:xfrm>
              <a:off x="3985" y="2655"/>
              <a:ext cx="605"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defTabSz="914377" eaLnBrk="0" fontAlgn="base" hangingPunct="0">
                <a:spcBef>
                  <a:spcPct val="0"/>
                </a:spcBef>
                <a:spcAft>
                  <a:spcPct val="0"/>
                </a:spcAft>
                <a:defRPr/>
              </a:pPr>
              <a:r>
                <a:rPr lang="en-US" altLang="en-US" sz="1200" b="1" dirty="0">
                  <a:latin typeface="Arial Narrow" panose="020B0606020202030204" pitchFamily="34" charset="0"/>
                </a:rPr>
                <a:t>T12 Probe</a:t>
              </a:r>
            </a:p>
            <a:p>
              <a:pPr algn="ctr" defTabSz="914377" eaLnBrk="0" fontAlgn="base" hangingPunct="0">
                <a:spcBef>
                  <a:spcPct val="0"/>
                </a:spcBef>
                <a:spcAft>
                  <a:spcPct val="0"/>
                </a:spcAft>
                <a:defRPr/>
              </a:pPr>
              <a:r>
                <a:rPr lang="en-US" altLang="en-US" sz="1200" b="1" dirty="0">
                  <a:latin typeface="Arial Narrow" panose="020B0606020202030204" pitchFamily="34" charset="0"/>
                </a:rPr>
                <a:t>Interface</a:t>
              </a:r>
            </a:p>
          </p:txBody>
        </p:sp>
        <p:sp>
          <p:nvSpPr>
            <p:cNvPr id="21" name="Line 16">
              <a:extLst>
                <a:ext uri="{FF2B5EF4-FFF2-40B4-BE49-F238E27FC236}">
                  <a16:creationId xmlns:a16="http://schemas.microsoft.com/office/drawing/2014/main" id="{FA366BA8-B48C-465B-A026-32785F5EB970}"/>
                </a:ext>
              </a:extLst>
            </p:cNvPr>
            <p:cNvSpPr>
              <a:spLocks noChangeShapeType="1"/>
            </p:cNvSpPr>
            <p:nvPr/>
          </p:nvSpPr>
          <p:spPr bwMode="auto">
            <a:xfrm flipH="1" flipV="1">
              <a:off x="3842" y="2375"/>
              <a:ext cx="245" cy="329"/>
            </a:xfrm>
            <a:prstGeom prst="line">
              <a:avLst/>
            </a:prstGeom>
            <a:noFill/>
            <a:ln w="317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377" eaLnBrk="0" fontAlgn="base" hangingPunct="0">
                <a:lnSpc>
                  <a:spcPct val="90000"/>
                </a:lnSpc>
                <a:spcBef>
                  <a:spcPct val="50000"/>
                </a:spcBef>
                <a:spcAft>
                  <a:spcPct val="0"/>
                </a:spcAft>
                <a:buClr>
                  <a:srgbClr val="003399"/>
                </a:buClr>
                <a:defRPr/>
              </a:pPr>
              <a:endParaRPr lang="en-US" sz="1400" b="1">
                <a:solidFill>
                  <a:srgbClr val="074A87"/>
                </a:solidFill>
                <a:latin typeface="Arial" panose="020B0604020202020204" pitchFamily="34" charset="0"/>
              </a:endParaRPr>
            </a:p>
          </p:txBody>
        </p:sp>
      </p:grpSp>
    </p:spTree>
    <p:extLst>
      <p:ext uri="{BB962C8B-B14F-4D97-AF65-F5344CB8AC3E}">
        <p14:creationId xmlns:p14="http://schemas.microsoft.com/office/powerpoint/2010/main" val="3559287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163693" y="140920"/>
            <a:ext cx="11885399" cy="1325563"/>
          </a:xfrm>
        </p:spPr>
        <p:txBody>
          <a:bodyPr>
            <a:normAutofit fontScale="90000"/>
          </a:bodyPr>
          <a:lstStyle/>
          <a:p>
            <a:pPr algn="l"/>
            <a:r>
              <a:rPr lang="en-US" sz="4800" dirty="0"/>
              <a:t>Fan Cowl Key Functions and Requirements</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defTabSz="914354">
              <a:spcBef>
                <a:spcPts val="800"/>
              </a:spcBef>
              <a:defRPr/>
            </a:pPr>
            <a:r>
              <a:rPr lang="en-US" sz="1147" dirty="0">
                <a:solidFill>
                  <a:prstClr val="black">
                    <a:lumMod val="50000"/>
                    <a:lumOff val="50000"/>
                  </a:prstClr>
                </a:solidFill>
              </a:rPr>
              <a:t>Middle River Aerostructure Systems</a:t>
            </a: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pPr defTabSz="914354">
              <a:defRPr/>
            </a:pPr>
            <a:fld id="{FC766537-94F2-A24E-B020-2BCDC9CD5735}" type="slidenum">
              <a:rPr lang="en-US" sz="1147">
                <a:solidFill>
                  <a:prstClr val="white">
                    <a:lumMod val="50000"/>
                  </a:prstClr>
                </a:solidFill>
              </a:rPr>
              <a:pPr defTabSz="914354">
                <a:defRPr/>
              </a:pPr>
              <a:t>24</a:t>
            </a:fld>
            <a:r>
              <a:rPr lang="en-US" sz="1147">
                <a:solidFill>
                  <a:prstClr val="white">
                    <a:lumMod val="50000"/>
                  </a:prstClr>
                </a:solidFill>
              </a:rPr>
              <a:t>   | </a:t>
            </a:r>
            <a:endParaRPr lang="en-US" sz="1147" dirty="0">
              <a:solidFill>
                <a:prstClr val="white">
                  <a:lumMod val="50000"/>
                </a:prstClr>
              </a:solidFill>
            </a:endParaRPr>
          </a:p>
        </p:txBody>
      </p:sp>
      <p:sp>
        <p:nvSpPr>
          <p:cNvPr id="6" name="Text Placeholder 4">
            <a:extLst>
              <a:ext uri="{FF2B5EF4-FFF2-40B4-BE49-F238E27FC236}">
                <a16:creationId xmlns:a16="http://schemas.microsoft.com/office/drawing/2014/main" id="{5675FF21-FF3D-4A3F-A606-D542CDC3C8EC}"/>
              </a:ext>
            </a:extLst>
          </p:cNvPr>
          <p:cNvSpPr>
            <a:spLocks noGrp="1"/>
          </p:cNvSpPr>
          <p:nvPr>
            <p:ph type="body" sz="quarter" idx="13"/>
          </p:nvPr>
        </p:nvSpPr>
        <p:spPr>
          <a:xfrm>
            <a:off x="220601" y="1026057"/>
            <a:ext cx="7722152" cy="5190585"/>
          </a:xfrm>
        </p:spPr>
        <p:txBody>
          <a:bodyPr>
            <a:normAutofit fontScale="70000" lnSpcReduction="20000"/>
          </a:bodyPr>
          <a:lstStyle/>
          <a:p>
            <a:r>
              <a:rPr lang="en-US" dirty="0"/>
              <a:t>Provide an aerodynamic flow surface between the inlet and thrust reverser</a:t>
            </a:r>
          </a:p>
          <a:p>
            <a:pPr lvl="1"/>
            <a:r>
              <a:rPr lang="en-US" dirty="0"/>
              <a:t>Must meet required steps and gap to inlet, pylon structure and thrust reverser</a:t>
            </a:r>
          </a:p>
          <a:p>
            <a:r>
              <a:rPr lang="en-US" dirty="0"/>
              <a:t>Provide quick &amp; easy access to engine components for maintenance</a:t>
            </a:r>
          </a:p>
          <a:p>
            <a:pPr lvl="1"/>
            <a:r>
              <a:rPr lang="en-US" dirty="0"/>
              <a:t>Oil tank check and fill</a:t>
            </a:r>
          </a:p>
          <a:p>
            <a:pPr lvl="1"/>
            <a:r>
              <a:rPr lang="en-US" dirty="0"/>
              <a:t>Starter valve </a:t>
            </a:r>
          </a:p>
          <a:p>
            <a:pPr lvl="1"/>
            <a:r>
              <a:rPr lang="en-US" dirty="0"/>
              <a:t>Access to engine FADEC, gearbox, pumps, oil filter, etc.</a:t>
            </a:r>
          </a:p>
          <a:p>
            <a:r>
              <a:rPr lang="en-US" dirty="0"/>
              <a:t>Provide a fire wall (if fan compartment is a fire zone) to help contain the spread of a fire to protect pylon structure</a:t>
            </a:r>
          </a:p>
          <a:p>
            <a:pPr lvl="1"/>
            <a:r>
              <a:rPr lang="en-US" dirty="0"/>
              <a:t>Limit release of fire extinguishing fluid during a fire</a:t>
            </a:r>
          </a:p>
          <a:p>
            <a:r>
              <a:rPr lang="en-US" dirty="0"/>
              <a:t>Provide ventilation (inlet and/or exhaust) of the fan compartment</a:t>
            </a:r>
          </a:p>
          <a:p>
            <a:r>
              <a:rPr lang="en-US" dirty="0"/>
              <a:t>Provide ventilation (typically with a pressure relief door) after an over pressurization event (i.e. burst duct)</a:t>
            </a:r>
          </a:p>
          <a:p>
            <a:r>
              <a:rPr lang="en-US" dirty="0"/>
              <a:t>Provide protection against lightning strike and HIRF</a:t>
            </a:r>
          </a:p>
          <a:p>
            <a:r>
              <a:rPr lang="en-US" dirty="0"/>
              <a:t>Allow for drainage of engine fluid, including a burst flammable fluid line</a:t>
            </a:r>
          </a:p>
          <a:p>
            <a:r>
              <a:rPr lang="en-US" dirty="0"/>
              <a:t>Hoist point fittings for installation ease to aircraft </a:t>
            </a:r>
          </a:p>
        </p:txBody>
      </p:sp>
      <p:grpSp>
        <p:nvGrpSpPr>
          <p:cNvPr id="7" name="Group 6">
            <a:extLst>
              <a:ext uri="{FF2B5EF4-FFF2-40B4-BE49-F238E27FC236}">
                <a16:creationId xmlns:a16="http://schemas.microsoft.com/office/drawing/2014/main" id="{6932C8FF-7D36-4638-9A21-9E08D07B420B}"/>
              </a:ext>
            </a:extLst>
          </p:cNvPr>
          <p:cNvGrpSpPr/>
          <p:nvPr/>
        </p:nvGrpSpPr>
        <p:grpSpPr>
          <a:xfrm>
            <a:off x="8006520" y="1568575"/>
            <a:ext cx="4183136" cy="4064660"/>
            <a:chOff x="530265" y="1144266"/>
            <a:chExt cx="3515975" cy="3465576"/>
          </a:xfrm>
        </p:grpSpPr>
        <p:pic>
          <p:nvPicPr>
            <p:cNvPr id="8" name="Picture 2" descr="C:\Tmp\npo000013.tmp">
              <a:extLst>
                <a:ext uri="{FF2B5EF4-FFF2-40B4-BE49-F238E27FC236}">
                  <a16:creationId xmlns:a16="http://schemas.microsoft.com/office/drawing/2014/main" id="{76736C53-9B83-4017-B035-62E44754A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65" y="1144266"/>
              <a:ext cx="3064669" cy="31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7">
              <a:extLst>
                <a:ext uri="{FF2B5EF4-FFF2-40B4-BE49-F238E27FC236}">
                  <a16:creationId xmlns:a16="http://schemas.microsoft.com/office/drawing/2014/main" id="{8A0F199D-16A7-4A02-87CD-11F9C8C756F8}"/>
                </a:ext>
              </a:extLst>
            </p:cNvPr>
            <p:cNvSpPr>
              <a:spLocks noChangeArrowheads="1"/>
            </p:cNvSpPr>
            <p:nvPr/>
          </p:nvSpPr>
          <p:spPr bwMode="auto">
            <a:xfrm>
              <a:off x="2276911" y="1470497"/>
              <a:ext cx="185738" cy="178594"/>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endParaRPr lang="en-US" altLang="en-US">
                <a:solidFill>
                  <a:srgbClr val="1E4191"/>
                </a:solidFill>
              </a:endParaRPr>
            </a:p>
          </p:txBody>
        </p:sp>
        <p:sp>
          <p:nvSpPr>
            <p:cNvPr id="10" name="Text Box 8">
              <a:extLst>
                <a:ext uri="{FF2B5EF4-FFF2-40B4-BE49-F238E27FC236}">
                  <a16:creationId xmlns:a16="http://schemas.microsoft.com/office/drawing/2014/main" id="{226F1075-D67E-4E43-A512-52B69D38D7A5}"/>
                </a:ext>
              </a:extLst>
            </p:cNvPr>
            <p:cNvSpPr txBox="1">
              <a:spLocks noChangeArrowheads="1"/>
            </p:cNvSpPr>
            <p:nvPr/>
          </p:nvSpPr>
          <p:spPr bwMode="auto">
            <a:xfrm>
              <a:off x="2259053" y="1471688"/>
              <a:ext cx="233360" cy="20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algn="ctr" defTabSz="914377" eaLnBrk="0" fontAlgn="base" hangingPunct="0">
                <a:spcBef>
                  <a:spcPct val="0"/>
                </a:spcBef>
                <a:spcAft>
                  <a:spcPct val="0"/>
                </a:spcAft>
                <a:defRPr/>
              </a:pPr>
              <a:r>
                <a:rPr lang="en-US" altLang="en-US" sz="1000" b="1">
                  <a:solidFill>
                    <a:srgbClr val="1E4191"/>
                  </a:solidFill>
                  <a:latin typeface="Arial" panose="020B0604020202020204" pitchFamily="34" charset="0"/>
                </a:rPr>
                <a:t>A</a:t>
              </a:r>
            </a:p>
          </p:txBody>
        </p:sp>
        <p:sp>
          <p:nvSpPr>
            <p:cNvPr id="11" name="Text Box 9">
              <a:extLst>
                <a:ext uri="{FF2B5EF4-FFF2-40B4-BE49-F238E27FC236}">
                  <a16:creationId xmlns:a16="http://schemas.microsoft.com/office/drawing/2014/main" id="{70071CF1-166C-40EE-A14A-B4B1A4002ECF}"/>
                </a:ext>
              </a:extLst>
            </p:cNvPr>
            <p:cNvSpPr txBox="1">
              <a:spLocks noChangeArrowheads="1"/>
            </p:cNvSpPr>
            <p:nvPr/>
          </p:nvSpPr>
          <p:spPr bwMode="auto">
            <a:xfrm>
              <a:off x="1587541" y="1621707"/>
              <a:ext cx="233360" cy="20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algn="ctr" defTabSz="914377" eaLnBrk="0" fontAlgn="base" hangingPunct="0">
                <a:spcBef>
                  <a:spcPct val="0"/>
                </a:spcBef>
                <a:spcAft>
                  <a:spcPct val="0"/>
                </a:spcAft>
                <a:defRPr/>
              </a:pPr>
              <a:r>
                <a:rPr lang="en-US" altLang="en-US" sz="1000" b="1">
                  <a:solidFill>
                    <a:srgbClr val="1E4191"/>
                  </a:solidFill>
                  <a:latin typeface="Arial" panose="020B0604020202020204" pitchFamily="34" charset="0"/>
                </a:rPr>
                <a:t>A</a:t>
              </a:r>
            </a:p>
          </p:txBody>
        </p:sp>
        <p:sp>
          <p:nvSpPr>
            <p:cNvPr id="12" name="AutoShape 10">
              <a:extLst>
                <a:ext uri="{FF2B5EF4-FFF2-40B4-BE49-F238E27FC236}">
                  <a16:creationId xmlns:a16="http://schemas.microsoft.com/office/drawing/2014/main" id="{622D2E0F-255F-4F77-A3DB-A2CD781C969B}"/>
                </a:ext>
              </a:extLst>
            </p:cNvPr>
            <p:cNvSpPr>
              <a:spLocks noChangeArrowheads="1"/>
            </p:cNvSpPr>
            <p:nvPr/>
          </p:nvSpPr>
          <p:spPr bwMode="auto">
            <a:xfrm rot="13888333">
              <a:off x="1520864" y="1719338"/>
              <a:ext cx="147638" cy="138113"/>
            </a:xfrm>
            <a:prstGeom prst="rightArrow">
              <a:avLst>
                <a:gd name="adj1" fmla="val 49380"/>
                <a:gd name="adj2" fmla="val 52221"/>
              </a:avLst>
            </a:prstGeom>
            <a:solidFill>
              <a:schemeClr val="hlink"/>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endParaRPr lang="en-US" altLang="en-US">
                <a:solidFill>
                  <a:srgbClr val="1E4191"/>
                </a:solidFill>
              </a:endParaRPr>
            </a:p>
          </p:txBody>
        </p:sp>
        <p:sp>
          <p:nvSpPr>
            <p:cNvPr id="13" name="Text Box 11">
              <a:extLst>
                <a:ext uri="{FF2B5EF4-FFF2-40B4-BE49-F238E27FC236}">
                  <a16:creationId xmlns:a16="http://schemas.microsoft.com/office/drawing/2014/main" id="{7EC270AB-F940-40FC-8432-DD7DE889D448}"/>
                </a:ext>
              </a:extLst>
            </p:cNvPr>
            <p:cNvSpPr txBox="1">
              <a:spLocks noChangeArrowheads="1"/>
            </p:cNvSpPr>
            <p:nvPr/>
          </p:nvSpPr>
          <p:spPr bwMode="auto">
            <a:xfrm>
              <a:off x="2950804" y="1528838"/>
              <a:ext cx="501481" cy="341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a:solidFill>
                    <a:srgbClr val="1E4191"/>
                  </a:solidFill>
                  <a:latin typeface="Arial" panose="020B0604020202020204" pitchFamily="34" charset="0"/>
                </a:rPr>
                <a:t>Hinge</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Fittings</a:t>
              </a:r>
            </a:p>
          </p:txBody>
        </p:sp>
        <p:sp>
          <p:nvSpPr>
            <p:cNvPr id="14" name="Text Box 12">
              <a:extLst>
                <a:ext uri="{FF2B5EF4-FFF2-40B4-BE49-F238E27FC236}">
                  <a16:creationId xmlns:a16="http://schemas.microsoft.com/office/drawing/2014/main" id="{4806FE44-C0E7-4089-AD71-B7787937B83F}"/>
                </a:ext>
              </a:extLst>
            </p:cNvPr>
            <p:cNvSpPr txBox="1">
              <a:spLocks noChangeArrowheads="1"/>
            </p:cNvSpPr>
            <p:nvPr/>
          </p:nvSpPr>
          <p:spPr bwMode="auto">
            <a:xfrm>
              <a:off x="557648" y="3279057"/>
              <a:ext cx="601266" cy="6035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dirty="0">
                  <a:solidFill>
                    <a:srgbClr val="1E4191"/>
                  </a:solidFill>
                  <a:latin typeface="Arial" panose="020B0604020202020204" pitchFamily="34" charset="0"/>
                </a:rPr>
                <a:t>Engine Oil Fill Access</a:t>
              </a:r>
              <a:br>
                <a:rPr lang="en-US" altLang="en-US" sz="1000" dirty="0">
                  <a:solidFill>
                    <a:srgbClr val="1E4191"/>
                  </a:solidFill>
                  <a:latin typeface="Arial" panose="020B0604020202020204" pitchFamily="34" charset="0"/>
                </a:rPr>
              </a:br>
              <a:r>
                <a:rPr lang="en-US" altLang="en-US" sz="1000" dirty="0">
                  <a:solidFill>
                    <a:srgbClr val="1E4191"/>
                  </a:solidFill>
                  <a:latin typeface="Arial" panose="020B0604020202020204" pitchFamily="34" charset="0"/>
                </a:rPr>
                <a:t>Door</a:t>
              </a:r>
            </a:p>
          </p:txBody>
        </p:sp>
        <p:sp>
          <p:nvSpPr>
            <p:cNvPr id="15" name="Text Box 13">
              <a:extLst>
                <a:ext uri="{FF2B5EF4-FFF2-40B4-BE49-F238E27FC236}">
                  <a16:creationId xmlns:a16="http://schemas.microsoft.com/office/drawing/2014/main" id="{9DA0EB4B-89B9-4499-835A-F34E1B725FFE}"/>
                </a:ext>
              </a:extLst>
            </p:cNvPr>
            <p:cNvSpPr txBox="1">
              <a:spLocks noChangeArrowheads="1"/>
            </p:cNvSpPr>
            <p:nvPr/>
          </p:nvSpPr>
          <p:spPr bwMode="auto">
            <a:xfrm>
              <a:off x="3472298" y="2515865"/>
              <a:ext cx="452977" cy="341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a:solidFill>
                    <a:srgbClr val="1E4191"/>
                  </a:solidFill>
                  <a:latin typeface="Arial" panose="020B0604020202020204" pitchFamily="34" charset="0"/>
                </a:rPr>
                <a:t>Hoist</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Points</a:t>
              </a:r>
            </a:p>
          </p:txBody>
        </p:sp>
        <p:sp>
          <p:nvSpPr>
            <p:cNvPr id="16" name="Text Box 14">
              <a:extLst>
                <a:ext uri="{FF2B5EF4-FFF2-40B4-BE49-F238E27FC236}">
                  <a16:creationId xmlns:a16="http://schemas.microsoft.com/office/drawing/2014/main" id="{4283DC8B-5F6B-4E3C-8E0E-CA4ED8A47018}"/>
                </a:ext>
              </a:extLst>
            </p:cNvPr>
            <p:cNvSpPr txBox="1">
              <a:spLocks noChangeArrowheads="1"/>
            </p:cNvSpPr>
            <p:nvPr/>
          </p:nvSpPr>
          <p:spPr bwMode="auto">
            <a:xfrm>
              <a:off x="3156724" y="3794597"/>
              <a:ext cx="889516" cy="341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algn="just" defTabSz="914377" eaLnBrk="0" fontAlgn="base" hangingPunct="0">
                <a:spcBef>
                  <a:spcPct val="0"/>
                </a:spcBef>
                <a:spcAft>
                  <a:spcPct val="0"/>
                </a:spcAft>
                <a:defRPr/>
              </a:pPr>
              <a:r>
                <a:rPr lang="en-US" altLang="en-US" sz="1000" dirty="0">
                  <a:solidFill>
                    <a:srgbClr val="1E4191"/>
                  </a:solidFill>
                  <a:latin typeface="Arial" panose="020B0604020202020204" pitchFamily="34" charset="0"/>
                </a:rPr>
                <a:t>Pressure Relief</a:t>
              </a:r>
              <a:br>
                <a:rPr lang="en-US" altLang="en-US" sz="1000" dirty="0">
                  <a:solidFill>
                    <a:srgbClr val="1E4191"/>
                  </a:solidFill>
                  <a:latin typeface="Arial" panose="020B0604020202020204" pitchFamily="34" charset="0"/>
                </a:rPr>
              </a:br>
              <a:r>
                <a:rPr lang="en-US" altLang="en-US" sz="1000" dirty="0">
                  <a:solidFill>
                    <a:srgbClr val="1E4191"/>
                  </a:solidFill>
                  <a:latin typeface="Arial" panose="020B0604020202020204" pitchFamily="34" charset="0"/>
                </a:rPr>
                <a:t>Door</a:t>
              </a:r>
            </a:p>
          </p:txBody>
        </p:sp>
        <p:sp>
          <p:nvSpPr>
            <p:cNvPr id="17" name="Text Box 15">
              <a:extLst>
                <a:ext uri="{FF2B5EF4-FFF2-40B4-BE49-F238E27FC236}">
                  <a16:creationId xmlns:a16="http://schemas.microsoft.com/office/drawing/2014/main" id="{4CFAF4F0-D53E-4A64-A8CD-907CDC187A63}"/>
                </a:ext>
              </a:extLst>
            </p:cNvPr>
            <p:cNvSpPr txBox="1">
              <a:spLocks noChangeArrowheads="1"/>
            </p:cNvSpPr>
            <p:nvPr/>
          </p:nvSpPr>
          <p:spPr bwMode="auto">
            <a:xfrm>
              <a:off x="2822219" y="4137497"/>
              <a:ext cx="822722" cy="4723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a:solidFill>
                    <a:srgbClr val="1E4191"/>
                  </a:solidFill>
                  <a:latin typeface="Arial" panose="020B0604020202020204" pitchFamily="34" charset="0"/>
                </a:rPr>
                <a:t>Starter Valve</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Handle Access</a:t>
              </a:r>
            </a:p>
          </p:txBody>
        </p:sp>
        <p:sp>
          <p:nvSpPr>
            <p:cNvPr id="18" name="Text Box 16">
              <a:extLst>
                <a:ext uri="{FF2B5EF4-FFF2-40B4-BE49-F238E27FC236}">
                  <a16:creationId xmlns:a16="http://schemas.microsoft.com/office/drawing/2014/main" id="{83F4BD65-D4FD-457C-A672-5B8FCE250541}"/>
                </a:ext>
              </a:extLst>
            </p:cNvPr>
            <p:cNvSpPr txBox="1">
              <a:spLocks noChangeArrowheads="1"/>
            </p:cNvSpPr>
            <p:nvPr/>
          </p:nvSpPr>
          <p:spPr bwMode="auto">
            <a:xfrm>
              <a:off x="1192188" y="4112685"/>
              <a:ext cx="716821" cy="20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dirty="0">
                  <a:solidFill>
                    <a:srgbClr val="1E4191"/>
                  </a:solidFill>
                  <a:latin typeface="Arial" panose="020B0604020202020204" pitchFamily="34" charset="0"/>
                </a:rPr>
                <a:t>Latches</a:t>
              </a:r>
            </a:p>
          </p:txBody>
        </p:sp>
        <p:sp>
          <p:nvSpPr>
            <p:cNvPr id="19" name="Text Box 17">
              <a:extLst>
                <a:ext uri="{FF2B5EF4-FFF2-40B4-BE49-F238E27FC236}">
                  <a16:creationId xmlns:a16="http://schemas.microsoft.com/office/drawing/2014/main" id="{53B7EEA8-1B3D-427A-9FFA-EEEA452CA2C2}"/>
                </a:ext>
              </a:extLst>
            </p:cNvPr>
            <p:cNvSpPr txBox="1">
              <a:spLocks noChangeArrowheads="1"/>
            </p:cNvSpPr>
            <p:nvPr/>
          </p:nvSpPr>
          <p:spPr bwMode="auto">
            <a:xfrm>
              <a:off x="793392" y="3787454"/>
              <a:ext cx="837010" cy="341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a:solidFill>
                    <a:srgbClr val="1E4191"/>
                  </a:solidFill>
                  <a:latin typeface="Arial" panose="020B0604020202020204" pitchFamily="34" charset="0"/>
                </a:rPr>
                <a:t>Adjustable</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Eyebolt</a:t>
              </a:r>
            </a:p>
          </p:txBody>
        </p:sp>
        <p:sp>
          <p:nvSpPr>
            <p:cNvPr id="20" name="Text Box 18">
              <a:extLst>
                <a:ext uri="{FF2B5EF4-FFF2-40B4-BE49-F238E27FC236}">
                  <a16:creationId xmlns:a16="http://schemas.microsoft.com/office/drawing/2014/main" id="{B49D5B32-0800-477F-84FF-4DEC7DCB5301}"/>
                </a:ext>
              </a:extLst>
            </p:cNvPr>
            <p:cNvSpPr txBox="1">
              <a:spLocks noChangeArrowheads="1"/>
            </p:cNvSpPr>
            <p:nvPr/>
          </p:nvSpPr>
          <p:spPr bwMode="auto">
            <a:xfrm>
              <a:off x="2014974" y="2894485"/>
              <a:ext cx="601266" cy="341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dirty="0">
                  <a:solidFill>
                    <a:srgbClr val="1E4191"/>
                  </a:solidFill>
                  <a:latin typeface="Arial" panose="020B0604020202020204" pitchFamily="34" charset="0"/>
                </a:rPr>
                <a:t>Cooling</a:t>
              </a:r>
              <a:br>
                <a:rPr lang="en-US" altLang="en-US" sz="1000" dirty="0">
                  <a:solidFill>
                    <a:srgbClr val="1E4191"/>
                  </a:solidFill>
                  <a:latin typeface="Arial" panose="020B0604020202020204" pitchFamily="34" charset="0"/>
                </a:rPr>
              </a:br>
              <a:r>
                <a:rPr lang="en-US" altLang="en-US" sz="1000" dirty="0">
                  <a:solidFill>
                    <a:srgbClr val="1E4191"/>
                  </a:solidFill>
                  <a:latin typeface="Arial" panose="020B0604020202020204" pitchFamily="34" charset="0"/>
                </a:rPr>
                <a:t>Inlet</a:t>
              </a:r>
            </a:p>
          </p:txBody>
        </p:sp>
        <p:sp>
          <p:nvSpPr>
            <p:cNvPr id="21" name="Text Box 19">
              <a:extLst>
                <a:ext uri="{FF2B5EF4-FFF2-40B4-BE49-F238E27FC236}">
                  <a16:creationId xmlns:a16="http://schemas.microsoft.com/office/drawing/2014/main" id="{E671C5E6-0DA8-4BB7-A72E-C09CF4D37148}"/>
                </a:ext>
              </a:extLst>
            </p:cNvPr>
            <p:cNvSpPr txBox="1">
              <a:spLocks noChangeArrowheads="1"/>
            </p:cNvSpPr>
            <p:nvPr/>
          </p:nvSpPr>
          <p:spPr bwMode="auto">
            <a:xfrm>
              <a:off x="1807805" y="2101528"/>
              <a:ext cx="479822" cy="4723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a:solidFill>
                    <a:srgbClr val="1E4191"/>
                  </a:solidFill>
                  <a:latin typeface="Arial" panose="020B0604020202020204" pitchFamily="34" charset="0"/>
                </a:rPr>
                <a:t>Hold</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Open</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Rods</a:t>
              </a:r>
            </a:p>
          </p:txBody>
        </p:sp>
        <p:sp>
          <p:nvSpPr>
            <p:cNvPr id="22" name="Text Box 20">
              <a:extLst>
                <a:ext uri="{FF2B5EF4-FFF2-40B4-BE49-F238E27FC236}">
                  <a16:creationId xmlns:a16="http://schemas.microsoft.com/office/drawing/2014/main" id="{C4A64DC4-5B6E-44C5-9DC1-D99605277617}"/>
                </a:ext>
              </a:extLst>
            </p:cNvPr>
            <p:cNvSpPr txBox="1">
              <a:spLocks noChangeArrowheads="1"/>
            </p:cNvSpPr>
            <p:nvPr/>
          </p:nvSpPr>
          <p:spPr bwMode="auto">
            <a:xfrm>
              <a:off x="2179279" y="1887216"/>
              <a:ext cx="444104" cy="341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defTabSz="914377" eaLnBrk="0" fontAlgn="base" hangingPunct="0">
                <a:spcBef>
                  <a:spcPct val="0"/>
                </a:spcBef>
                <a:spcAft>
                  <a:spcPct val="0"/>
                </a:spcAft>
                <a:defRPr/>
              </a:pPr>
              <a:r>
                <a:rPr lang="en-US" altLang="en-US" sz="1000">
                  <a:solidFill>
                    <a:srgbClr val="1E4191"/>
                  </a:solidFill>
                  <a:latin typeface="Arial" panose="020B0604020202020204" pitchFamily="34" charset="0"/>
                </a:rPr>
                <a:t>Cowl</a:t>
              </a:r>
              <a:br>
                <a:rPr lang="en-US" altLang="en-US" sz="1000">
                  <a:solidFill>
                    <a:srgbClr val="1E4191"/>
                  </a:solidFill>
                  <a:latin typeface="Arial" panose="020B0604020202020204" pitchFamily="34" charset="0"/>
                </a:rPr>
              </a:br>
              <a:r>
                <a:rPr lang="en-US" altLang="en-US" sz="1000">
                  <a:solidFill>
                    <a:srgbClr val="1E4191"/>
                  </a:solidFill>
                  <a:latin typeface="Arial" panose="020B0604020202020204" pitchFamily="34" charset="0"/>
                </a:rPr>
                <a:t>Door</a:t>
              </a:r>
            </a:p>
          </p:txBody>
        </p:sp>
        <p:sp>
          <p:nvSpPr>
            <p:cNvPr id="24" name="Text Box 22">
              <a:extLst>
                <a:ext uri="{FF2B5EF4-FFF2-40B4-BE49-F238E27FC236}">
                  <a16:creationId xmlns:a16="http://schemas.microsoft.com/office/drawing/2014/main" id="{0BD5A085-EDAF-423C-9A3F-2004EA330977}"/>
                </a:ext>
              </a:extLst>
            </p:cNvPr>
            <p:cNvSpPr txBox="1">
              <a:spLocks noChangeArrowheads="1"/>
            </p:cNvSpPr>
            <p:nvPr/>
          </p:nvSpPr>
          <p:spPr bwMode="auto">
            <a:xfrm>
              <a:off x="1918791" y="3692203"/>
              <a:ext cx="679331" cy="3936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 Inspira Pitch" panose="020F0603030400020203" pitchFamily="34" charset="0"/>
                </a:defRPr>
              </a:lvl1pPr>
              <a:lvl2pPr marL="742950" indent="-285750">
                <a:defRPr sz="2000">
                  <a:solidFill>
                    <a:schemeClr val="tx1"/>
                  </a:solidFill>
                  <a:latin typeface="GE Inspira Pitch" panose="020F0603030400020203" pitchFamily="34" charset="0"/>
                </a:defRPr>
              </a:lvl2pPr>
              <a:lvl3pPr marL="1143000" indent="-228600">
                <a:defRPr sz="2000">
                  <a:solidFill>
                    <a:schemeClr val="tx1"/>
                  </a:solidFill>
                  <a:latin typeface="GE Inspira Pitch" panose="020F0603030400020203" pitchFamily="34" charset="0"/>
                </a:defRPr>
              </a:lvl3pPr>
              <a:lvl4pPr marL="1600200" indent="-228600">
                <a:defRPr sz="2000">
                  <a:solidFill>
                    <a:schemeClr val="tx1"/>
                  </a:solidFill>
                  <a:latin typeface="GE Inspira Pitch" panose="020F0603030400020203" pitchFamily="34" charset="0"/>
                </a:defRPr>
              </a:lvl4pPr>
              <a:lvl5pPr marL="2057400" indent="-228600">
                <a:defRPr sz="2000">
                  <a:solidFill>
                    <a:schemeClr val="tx1"/>
                  </a:solidFill>
                  <a:latin typeface="GE Inspira Pitch" panose="020F0603030400020203" pitchFamily="34" charset="0"/>
                </a:defRPr>
              </a:lvl5pPr>
              <a:lvl6pPr marL="2514600" indent="-228600" eaLnBrk="0" fontAlgn="base" hangingPunct="0">
                <a:spcBef>
                  <a:spcPct val="0"/>
                </a:spcBef>
                <a:spcAft>
                  <a:spcPct val="0"/>
                </a:spcAft>
                <a:defRPr sz="2000">
                  <a:solidFill>
                    <a:schemeClr val="tx1"/>
                  </a:solidFill>
                  <a:latin typeface="GE Inspira Pitch" panose="020F0603030400020203" pitchFamily="34" charset="0"/>
                </a:defRPr>
              </a:lvl6pPr>
              <a:lvl7pPr marL="2971800" indent="-228600" eaLnBrk="0" fontAlgn="base" hangingPunct="0">
                <a:spcBef>
                  <a:spcPct val="0"/>
                </a:spcBef>
                <a:spcAft>
                  <a:spcPct val="0"/>
                </a:spcAft>
                <a:defRPr sz="2000">
                  <a:solidFill>
                    <a:schemeClr val="tx1"/>
                  </a:solidFill>
                  <a:latin typeface="GE Inspira Pitch" panose="020F0603030400020203" pitchFamily="34" charset="0"/>
                </a:defRPr>
              </a:lvl7pPr>
              <a:lvl8pPr marL="3429000" indent="-228600" eaLnBrk="0" fontAlgn="base" hangingPunct="0">
                <a:spcBef>
                  <a:spcPct val="0"/>
                </a:spcBef>
                <a:spcAft>
                  <a:spcPct val="0"/>
                </a:spcAft>
                <a:defRPr sz="2000">
                  <a:solidFill>
                    <a:schemeClr val="tx1"/>
                  </a:solidFill>
                  <a:latin typeface="GE Inspira Pitch" panose="020F0603030400020203" pitchFamily="34" charset="0"/>
                </a:defRPr>
              </a:lvl8pPr>
              <a:lvl9pPr marL="3886200" indent="-228600" eaLnBrk="0" fontAlgn="base" hangingPunct="0">
                <a:spcBef>
                  <a:spcPct val="0"/>
                </a:spcBef>
                <a:spcAft>
                  <a:spcPct val="0"/>
                </a:spcAft>
                <a:defRPr sz="2000">
                  <a:solidFill>
                    <a:schemeClr val="tx1"/>
                  </a:solidFill>
                  <a:latin typeface="GE Inspira Pitch" panose="020F0603030400020203" pitchFamily="34" charset="0"/>
                </a:defRPr>
              </a:lvl9pPr>
            </a:lstStyle>
            <a:p>
              <a:pPr algn="just" defTabSz="914377" eaLnBrk="0" fontAlgn="base" hangingPunct="0">
                <a:spcBef>
                  <a:spcPct val="0"/>
                </a:spcBef>
                <a:spcAft>
                  <a:spcPct val="0"/>
                </a:spcAft>
                <a:defRPr/>
              </a:pPr>
              <a:r>
                <a:rPr lang="en-US" altLang="en-US" sz="800">
                  <a:solidFill>
                    <a:srgbClr val="1E4191"/>
                  </a:solidFill>
                  <a:latin typeface="Arial" panose="020B0604020202020204" pitchFamily="34" charset="0"/>
                </a:rPr>
                <a:t>Compartment</a:t>
              </a:r>
            </a:p>
            <a:p>
              <a:pPr algn="just" defTabSz="914377" eaLnBrk="0" fontAlgn="base" hangingPunct="0">
                <a:spcBef>
                  <a:spcPct val="0"/>
                </a:spcBef>
                <a:spcAft>
                  <a:spcPct val="0"/>
                </a:spcAft>
                <a:defRPr/>
              </a:pPr>
              <a:r>
                <a:rPr lang="en-US" altLang="en-US" sz="800">
                  <a:solidFill>
                    <a:srgbClr val="1E4191"/>
                  </a:solidFill>
                  <a:latin typeface="Arial" panose="020B0604020202020204" pitchFamily="34" charset="0"/>
                </a:rPr>
                <a:t>Cooling</a:t>
              </a:r>
              <a:br>
                <a:rPr lang="en-US" altLang="en-US" sz="800">
                  <a:solidFill>
                    <a:srgbClr val="1E4191"/>
                  </a:solidFill>
                  <a:latin typeface="Arial" panose="020B0604020202020204" pitchFamily="34" charset="0"/>
                </a:rPr>
              </a:br>
              <a:r>
                <a:rPr lang="en-US" altLang="en-US" sz="800">
                  <a:solidFill>
                    <a:srgbClr val="1E4191"/>
                  </a:solidFill>
                  <a:latin typeface="Arial" panose="020B0604020202020204" pitchFamily="34" charset="0"/>
                </a:rPr>
                <a:t>Outlet</a:t>
              </a:r>
            </a:p>
          </p:txBody>
        </p:sp>
      </p:grpSp>
    </p:spTree>
    <p:extLst>
      <p:ext uri="{BB962C8B-B14F-4D97-AF65-F5344CB8AC3E}">
        <p14:creationId xmlns:p14="http://schemas.microsoft.com/office/powerpoint/2010/main" val="3103997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163693" y="140920"/>
            <a:ext cx="11885399" cy="1325563"/>
          </a:xfrm>
        </p:spPr>
        <p:txBody>
          <a:bodyPr>
            <a:normAutofit fontScale="90000"/>
          </a:bodyPr>
          <a:lstStyle/>
          <a:p>
            <a:pPr algn="l"/>
            <a:r>
              <a:rPr lang="en-US" sz="4800" dirty="0"/>
              <a:t>Thrust Reverser Key Functions and Requirements</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defTabSz="914354">
              <a:spcBef>
                <a:spcPts val="800"/>
              </a:spcBef>
              <a:defRPr/>
            </a:pPr>
            <a:r>
              <a:rPr lang="en-US" sz="1147" dirty="0">
                <a:solidFill>
                  <a:prstClr val="black">
                    <a:lumMod val="50000"/>
                    <a:lumOff val="50000"/>
                  </a:prstClr>
                </a:solidFill>
              </a:rPr>
              <a:t>Middle River Aerostructure Systems</a:t>
            </a: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pPr defTabSz="914354">
              <a:defRPr/>
            </a:pPr>
            <a:fld id="{FC766537-94F2-A24E-B020-2BCDC9CD5735}" type="slidenum">
              <a:rPr lang="en-US" sz="1147">
                <a:solidFill>
                  <a:prstClr val="white">
                    <a:lumMod val="50000"/>
                  </a:prstClr>
                </a:solidFill>
              </a:rPr>
              <a:pPr defTabSz="914354">
                <a:defRPr/>
              </a:pPr>
              <a:t>25</a:t>
            </a:fld>
            <a:r>
              <a:rPr lang="en-US" sz="1147">
                <a:solidFill>
                  <a:prstClr val="white">
                    <a:lumMod val="50000"/>
                  </a:prstClr>
                </a:solidFill>
              </a:rPr>
              <a:t>   | </a:t>
            </a:r>
            <a:endParaRPr lang="en-US" sz="1147" dirty="0">
              <a:solidFill>
                <a:prstClr val="white">
                  <a:lumMod val="50000"/>
                </a:prstClr>
              </a:solidFill>
            </a:endParaRPr>
          </a:p>
        </p:txBody>
      </p:sp>
      <p:sp>
        <p:nvSpPr>
          <p:cNvPr id="6" name="Text Placeholder 4">
            <a:extLst>
              <a:ext uri="{FF2B5EF4-FFF2-40B4-BE49-F238E27FC236}">
                <a16:creationId xmlns:a16="http://schemas.microsoft.com/office/drawing/2014/main" id="{5675FF21-FF3D-4A3F-A606-D542CDC3C8EC}"/>
              </a:ext>
            </a:extLst>
          </p:cNvPr>
          <p:cNvSpPr>
            <a:spLocks noGrp="1"/>
          </p:cNvSpPr>
          <p:nvPr>
            <p:ph type="body" sz="quarter" idx="13"/>
          </p:nvPr>
        </p:nvSpPr>
        <p:spPr>
          <a:xfrm>
            <a:off x="502949" y="1554747"/>
            <a:ext cx="10407913" cy="4550457"/>
          </a:xfrm>
        </p:spPr>
        <p:txBody>
          <a:bodyPr>
            <a:normAutofit fontScale="92500" lnSpcReduction="10000"/>
          </a:bodyPr>
          <a:lstStyle/>
          <a:p>
            <a:r>
              <a:rPr lang="en-US" dirty="0"/>
              <a:t>Provide a fan duct to efficiently guide airflow through fan duct exit plane for SDSF applications or to a mixer &amp; mixed flow nozzle for LDMF applications</a:t>
            </a:r>
          </a:p>
          <a:p>
            <a:r>
              <a:rPr lang="en-US" dirty="0"/>
              <a:t>Provide an external aerodynamic fairing for the propulsion system to minimize aircraft drag</a:t>
            </a:r>
          </a:p>
          <a:p>
            <a:r>
              <a:rPr lang="en-US" dirty="0"/>
              <a:t>Provide a fire wall for the engine core compartment to help contain the spread of an engine fire</a:t>
            </a:r>
          </a:p>
          <a:p>
            <a:r>
              <a:rPr lang="en-US" dirty="0"/>
              <a:t>Provide a place to house acoustic treatment for the attenuation of engine noise</a:t>
            </a:r>
          </a:p>
          <a:p>
            <a:r>
              <a:rPr lang="en-US" dirty="0"/>
              <a:t>Provide a thrust reversal mechanism to help decelerate the aircraft</a:t>
            </a:r>
          </a:p>
          <a:p>
            <a:r>
              <a:rPr lang="en-US" dirty="0"/>
              <a:t>Provide access to the engine core for engine maintenance activity</a:t>
            </a:r>
          </a:p>
          <a:p>
            <a:r>
              <a:rPr lang="en-US" dirty="0"/>
              <a:t>Provide protection against lightning strike</a:t>
            </a:r>
          </a:p>
        </p:txBody>
      </p:sp>
    </p:spTree>
    <p:extLst>
      <p:ext uri="{BB962C8B-B14F-4D97-AF65-F5344CB8AC3E}">
        <p14:creationId xmlns:p14="http://schemas.microsoft.com/office/powerpoint/2010/main" val="151381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163693" y="140920"/>
            <a:ext cx="11610623" cy="1325563"/>
          </a:xfrm>
        </p:spPr>
        <p:txBody>
          <a:bodyPr>
            <a:normAutofit/>
          </a:bodyPr>
          <a:lstStyle/>
          <a:p>
            <a:r>
              <a:rPr lang="en-US" sz="4800" dirty="0"/>
              <a:t>Why Have a Thrust Reverser?</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defTabSz="914354">
              <a:spcBef>
                <a:spcPts val="800"/>
              </a:spcBef>
              <a:defRPr/>
            </a:pPr>
            <a:r>
              <a:rPr lang="en-US" sz="1147" dirty="0">
                <a:solidFill>
                  <a:prstClr val="black">
                    <a:lumMod val="50000"/>
                    <a:lumOff val="50000"/>
                  </a:prstClr>
                </a:solidFill>
              </a:rPr>
              <a:t>Middle River Aerostructure Systems</a:t>
            </a: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pPr defTabSz="914354">
              <a:defRPr/>
            </a:pPr>
            <a:fld id="{FC766537-94F2-A24E-B020-2BCDC9CD5735}" type="slidenum">
              <a:rPr lang="en-US" sz="1147">
                <a:solidFill>
                  <a:prstClr val="white">
                    <a:lumMod val="50000"/>
                  </a:prstClr>
                </a:solidFill>
              </a:rPr>
              <a:pPr defTabSz="914354">
                <a:defRPr/>
              </a:pPr>
              <a:t>26</a:t>
            </a:fld>
            <a:r>
              <a:rPr lang="en-US" sz="1147">
                <a:solidFill>
                  <a:prstClr val="white">
                    <a:lumMod val="50000"/>
                  </a:prstClr>
                </a:solidFill>
              </a:rPr>
              <a:t>   | </a:t>
            </a:r>
            <a:endParaRPr lang="en-US" sz="1147" dirty="0">
              <a:solidFill>
                <a:prstClr val="white">
                  <a:lumMod val="50000"/>
                </a:prstClr>
              </a:solidFill>
            </a:endParaRPr>
          </a:p>
        </p:txBody>
      </p:sp>
      <p:sp>
        <p:nvSpPr>
          <p:cNvPr id="6" name="Text Placeholder 4">
            <a:extLst>
              <a:ext uri="{FF2B5EF4-FFF2-40B4-BE49-F238E27FC236}">
                <a16:creationId xmlns:a16="http://schemas.microsoft.com/office/drawing/2014/main" id="{5675FF21-FF3D-4A3F-A606-D542CDC3C8EC}"/>
              </a:ext>
            </a:extLst>
          </p:cNvPr>
          <p:cNvSpPr>
            <a:spLocks noGrp="1"/>
          </p:cNvSpPr>
          <p:nvPr>
            <p:ph type="body" sz="quarter" idx="13"/>
          </p:nvPr>
        </p:nvSpPr>
        <p:spPr>
          <a:xfrm>
            <a:off x="700096" y="1328817"/>
            <a:ext cx="8533551" cy="3980030"/>
          </a:xfrm>
        </p:spPr>
        <p:txBody>
          <a:bodyPr>
            <a:normAutofit/>
          </a:bodyPr>
          <a:lstStyle/>
          <a:p>
            <a:pPr>
              <a:lnSpc>
                <a:spcPct val="100000"/>
              </a:lnSpc>
            </a:pPr>
            <a:r>
              <a:rPr lang="en-US" dirty="0"/>
              <a:t>Safety</a:t>
            </a:r>
          </a:p>
          <a:p>
            <a:pPr lvl="1">
              <a:lnSpc>
                <a:spcPct val="100000"/>
              </a:lnSpc>
            </a:pPr>
            <a:r>
              <a:rPr lang="en-US" dirty="0"/>
              <a:t>Aids stopping in adverse conditions</a:t>
            </a:r>
          </a:p>
          <a:p>
            <a:pPr>
              <a:lnSpc>
                <a:spcPct val="100000"/>
              </a:lnSpc>
            </a:pPr>
            <a:r>
              <a:rPr lang="en-US" dirty="0"/>
              <a:t>Airline maintenance cost reduction</a:t>
            </a:r>
          </a:p>
          <a:p>
            <a:pPr lvl="1">
              <a:lnSpc>
                <a:spcPct val="100000"/>
              </a:lnSpc>
            </a:pPr>
            <a:r>
              <a:rPr lang="en-US" dirty="0"/>
              <a:t>Reduces wear on brakes and tires→ less replacements</a:t>
            </a:r>
          </a:p>
          <a:p>
            <a:pPr>
              <a:lnSpc>
                <a:spcPct val="100000"/>
              </a:lnSpc>
            </a:pPr>
            <a:r>
              <a:rPr lang="en-US" dirty="0"/>
              <a:t>Airline operational reasons</a:t>
            </a:r>
          </a:p>
          <a:p>
            <a:pPr lvl="1">
              <a:lnSpc>
                <a:spcPct val="100000"/>
              </a:lnSpc>
            </a:pPr>
            <a:r>
              <a:rPr lang="en-US" dirty="0"/>
              <a:t>Allows for shorter landings, quicker time to gate, and reduced cooldown time</a:t>
            </a:r>
          </a:p>
        </p:txBody>
      </p:sp>
    </p:spTree>
    <p:extLst>
      <p:ext uri="{BB962C8B-B14F-4D97-AF65-F5344CB8AC3E}">
        <p14:creationId xmlns:p14="http://schemas.microsoft.com/office/powerpoint/2010/main" val="3607795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90312" y="135276"/>
            <a:ext cx="11263489" cy="1325563"/>
          </a:xfrm>
        </p:spPr>
        <p:txBody>
          <a:bodyPr>
            <a:normAutofit fontScale="90000"/>
          </a:bodyPr>
          <a:lstStyle/>
          <a:p>
            <a:r>
              <a:rPr lang="en-US" sz="4800" dirty="0"/>
              <a:t>Short Duct Separate Flow Thrust Reverser</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27</a:t>
            </a:fld>
            <a:r>
              <a:rPr lang="en-US"/>
              <a:t>   | </a:t>
            </a:r>
            <a:endParaRPr lang="en-US" dirty="0"/>
          </a:p>
        </p:txBody>
      </p:sp>
      <p:pic>
        <p:nvPicPr>
          <p:cNvPr id="14" name="Picture 3" descr="U:\lm00127-01-a.tif">
            <a:extLst>
              <a:ext uri="{FF2B5EF4-FFF2-40B4-BE49-F238E27FC236}">
                <a16:creationId xmlns:a16="http://schemas.microsoft.com/office/drawing/2014/main" id="{F4F9521F-0E1F-4CE6-9163-E4721CE1B7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96" t="49866" r="3360" b="2018"/>
          <a:stretch/>
        </p:blipFill>
        <p:spPr bwMode="auto">
          <a:xfrm>
            <a:off x="5801913" y="3454496"/>
            <a:ext cx="4393007" cy="253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51" descr="U:\lm00126-00-a.tif">
            <a:extLst>
              <a:ext uri="{FF2B5EF4-FFF2-40B4-BE49-F238E27FC236}">
                <a16:creationId xmlns:a16="http://schemas.microsoft.com/office/drawing/2014/main" id="{6190E998-9D79-4FA5-ABA5-24C4574D47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1" t="51259" r="6847" b="4809"/>
          <a:stretch/>
        </p:blipFill>
        <p:spPr bwMode="auto">
          <a:xfrm>
            <a:off x="5801913" y="1015115"/>
            <a:ext cx="4393007" cy="24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5" descr="http://farm4.static.flickr.com/3021/2460613092_5489fda028.jpg">
            <a:extLst>
              <a:ext uri="{FF2B5EF4-FFF2-40B4-BE49-F238E27FC236}">
                <a16:creationId xmlns:a16="http://schemas.microsoft.com/office/drawing/2014/main" id="{3AF1DC9E-6AD7-4D84-BA9D-315EE1073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7498" y="1826519"/>
            <a:ext cx="4890073" cy="325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26D00443-1C98-4389-AD84-9BB7736C4AC9}"/>
              </a:ext>
            </a:extLst>
          </p:cNvPr>
          <p:cNvCxnSpPr>
            <a:cxnSpLocks/>
          </p:cNvCxnSpPr>
          <p:nvPr/>
        </p:nvCxnSpPr>
        <p:spPr>
          <a:xfrm flipV="1">
            <a:off x="1778758" y="3516573"/>
            <a:ext cx="1382973" cy="17651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23BA9A-B68E-4F7F-83B9-BFBB4BE4954F}"/>
              </a:ext>
            </a:extLst>
          </p:cNvPr>
          <p:cNvSpPr txBox="1"/>
          <p:nvPr/>
        </p:nvSpPr>
        <p:spPr>
          <a:xfrm>
            <a:off x="794738" y="5205545"/>
            <a:ext cx="1091821" cy="369332"/>
          </a:xfrm>
          <a:prstGeom prst="rect">
            <a:avLst/>
          </a:prstGeom>
          <a:noFill/>
        </p:spPr>
        <p:txBody>
          <a:bodyPr wrap="square" rtlCol="0">
            <a:spAutoFit/>
          </a:bodyPr>
          <a:lstStyle/>
          <a:p>
            <a:r>
              <a:rPr lang="en-US" dirty="0"/>
              <a:t>Cascades</a:t>
            </a:r>
          </a:p>
        </p:txBody>
      </p:sp>
    </p:spTree>
    <p:extLst>
      <p:ext uri="{BB962C8B-B14F-4D97-AF65-F5344CB8AC3E}">
        <p14:creationId xmlns:p14="http://schemas.microsoft.com/office/powerpoint/2010/main" val="2643149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BC7D-84E6-4F80-99A9-88964923AD17}"/>
              </a:ext>
            </a:extLst>
          </p:cNvPr>
          <p:cNvSpPr>
            <a:spLocks noGrp="1"/>
          </p:cNvSpPr>
          <p:nvPr>
            <p:ph type="title"/>
          </p:nvPr>
        </p:nvSpPr>
        <p:spPr>
          <a:xfrm>
            <a:off x="90312" y="135276"/>
            <a:ext cx="11263489" cy="1325563"/>
          </a:xfrm>
        </p:spPr>
        <p:txBody>
          <a:bodyPr>
            <a:normAutofit fontScale="90000"/>
          </a:bodyPr>
          <a:lstStyle/>
          <a:p>
            <a:r>
              <a:rPr lang="en-US" sz="4800" dirty="0"/>
              <a:t>Long Duct Mixed Flow Thrust Reverser</a:t>
            </a:r>
          </a:p>
        </p:txBody>
      </p:sp>
      <p:sp>
        <p:nvSpPr>
          <p:cNvPr id="3" name="Footer Placeholder 2">
            <a:extLst>
              <a:ext uri="{FF2B5EF4-FFF2-40B4-BE49-F238E27FC236}">
                <a16:creationId xmlns:a16="http://schemas.microsoft.com/office/drawing/2014/main" id="{F7618F3A-1FBB-44E6-8E9A-96315CAFD468}"/>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D282D07D-B01B-4D12-8BC4-4B50CE05134E}"/>
              </a:ext>
            </a:extLst>
          </p:cNvPr>
          <p:cNvSpPr>
            <a:spLocks noGrp="1"/>
          </p:cNvSpPr>
          <p:nvPr>
            <p:ph type="sldNum" sz="quarter" idx="12"/>
          </p:nvPr>
        </p:nvSpPr>
        <p:spPr/>
        <p:txBody>
          <a:bodyPr/>
          <a:lstStyle/>
          <a:p>
            <a:fld id="{FC766537-94F2-A24E-B020-2BCDC9CD5735}" type="slidenum">
              <a:rPr lang="en-US" smtClean="0"/>
              <a:pPr/>
              <a:t>28</a:t>
            </a:fld>
            <a:r>
              <a:rPr lang="en-US"/>
              <a:t>   | </a:t>
            </a:r>
            <a:endParaRPr lang="en-US" dirty="0"/>
          </a:p>
        </p:txBody>
      </p:sp>
      <p:pic>
        <p:nvPicPr>
          <p:cNvPr id="8" name="Picture 3" descr="U:\0975761.jpg">
            <a:extLst>
              <a:ext uri="{FF2B5EF4-FFF2-40B4-BE49-F238E27FC236}">
                <a16:creationId xmlns:a16="http://schemas.microsoft.com/office/drawing/2014/main" id="{6D9A0E27-6711-4309-AEDF-707A6E5AEE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91" t="9452" r="1780" b="17786"/>
          <a:stretch/>
        </p:blipFill>
        <p:spPr bwMode="auto">
          <a:xfrm>
            <a:off x="473940" y="3312170"/>
            <a:ext cx="4284329" cy="292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91DF1E2D-7FE4-4FDC-87BE-5954E2855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197" y="938681"/>
            <a:ext cx="540067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1A496C05-1713-4367-8043-95F1A613B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047" y="3443756"/>
            <a:ext cx="5514975"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Tmp\npo000037.tmp">
            <a:extLst>
              <a:ext uri="{FF2B5EF4-FFF2-40B4-BE49-F238E27FC236}">
                <a16:creationId xmlns:a16="http://schemas.microsoft.com/office/drawing/2014/main" id="{FE900202-AD31-4AAD-AB1C-94FC6B8B09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648" b="10819"/>
          <a:stretch/>
        </p:blipFill>
        <p:spPr bwMode="auto">
          <a:xfrm>
            <a:off x="807367" y="914961"/>
            <a:ext cx="3740296" cy="2349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3974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90A7-EFB3-47FC-BF14-C49A76C7BEFA}"/>
              </a:ext>
            </a:extLst>
          </p:cNvPr>
          <p:cNvSpPr>
            <a:spLocks noGrp="1"/>
          </p:cNvSpPr>
          <p:nvPr>
            <p:ph type="title"/>
          </p:nvPr>
        </p:nvSpPr>
        <p:spPr/>
        <p:txBody>
          <a:bodyPr>
            <a:normAutofit/>
          </a:bodyPr>
          <a:lstStyle/>
          <a:p>
            <a:r>
              <a:rPr lang="en-US" sz="4000" b="0" dirty="0"/>
              <a:t>Stowed</a:t>
            </a:r>
          </a:p>
        </p:txBody>
      </p:sp>
      <p:sp>
        <p:nvSpPr>
          <p:cNvPr id="3" name="Footer Placeholder 2">
            <a:extLst>
              <a:ext uri="{FF2B5EF4-FFF2-40B4-BE49-F238E27FC236}">
                <a16:creationId xmlns:a16="http://schemas.microsoft.com/office/drawing/2014/main" id="{355E4EDC-AEE9-45AA-BAA8-B856CAD0BEE6}"/>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0728D1FC-128E-453D-92F5-029C5674305D}"/>
              </a:ext>
            </a:extLst>
          </p:cNvPr>
          <p:cNvSpPr>
            <a:spLocks noGrp="1"/>
          </p:cNvSpPr>
          <p:nvPr>
            <p:ph type="sldNum" sz="quarter" idx="12"/>
          </p:nvPr>
        </p:nvSpPr>
        <p:spPr/>
        <p:txBody>
          <a:bodyPr/>
          <a:lstStyle/>
          <a:p>
            <a:fld id="{FC766537-94F2-A24E-B020-2BCDC9CD5735}" type="slidenum">
              <a:rPr lang="en-US" smtClean="0"/>
              <a:pPr/>
              <a:t>29</a:t>
            </a:fld>
            <a:r>
              <a:rPr lang="en-US"/>
              <a:t>   | </a:t>
            </a:r>
            <a:endParaRPr lang="en-US" dirty="0"/>
          </a:p>
        </p:txBody>
      </p:sp>
      <p:pic>
        <p:nvPicPr>
          <p:cNvPr id="6" name="Picture 5" descr="C:\Tmp\npo000016.tmp">
            <a:extLst>
              <a:ext uri="{FF2B5EF4-FFF2-40B4-BE49-F238E27FC236}">
                <a16:creationId xmlns:a16="http://schemas.microsoft.com/office/drawing/2014/main" id="{477533E4-9D16-4410-9A77-B0F506A78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264" y="990600"/>
            <a:ext cx="9050338" cy="503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782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3CEB-ACE2-9E75-9D21-144F2154CA7E}"/>
              </a:ext>
            </a:extLst>
          </p:cNvPr>
          <p:cNvSpPr>
            <a:spLocks noGrp="1"/>
          </p:cNvSpPr>
          <p:nvPr>
            <p:ph type="title"/>
          </p:nvPr>
        </p:nvSpPr>
        <p:spPr/>
        <p:txBody>
          <a:bodyPr/>
          <a:lstStyle/>
          <a:p>
            <a:r>
              <a:rPr lang="en-US" dirty="0"/>
              <a:t>Outline</a:t>
            </a:r>
          </a:p>
        </p:txBody>
      </p:sp>
      <p:sp>
        <p:nvSpPr>
          <p:cNvPr id="3" name="Footer Placeholder 2">
            <a:extLst>
              <a:ext uri="{FF2B5EF4-FFF2-40B4-BE49-F238E27FC236}">
                <a16:creationId xmlns:a16="http://schemas.microsoft.com/office/drawing/2014/main" id="{C203CFF5-8C09-8B2C-3B11-80EC5E9710DD}"/>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2AA99D25-6987-7111-1694-2AD598D66187}"/>
              </a:ext>
            </a:extLst>
          </p:cNvPr>
          <p:cNvSpPr>
            <a:spLocks noGrp="1"/>
          </p:cNvSpPr>
          <p:nvPr>
            <p:ph type="sldNum" sz="quarter" idx="12"/>
          </p:nvPr>
        </p:nvSpPr>
        <p:spPr/>
        <p:txBody>
          <a:bodyPr/>
          <a:lstStyle/>
          <a:p>
            <a:fld id="{FC766537-94F2-A24E-B020-2BCDC9CD5735}" type="slidenum">
              <a:rPr lang="en-US" smtClean="0"/>
              <a:pPr/>
              <a:t>3</a:t>
            </a:fld>
            <a:r>
              <a:rPr lang="en-US"/>
              <a:t>   | </a:t>
            </a:r>
            <a:endParaRPr lang="en-US" dirty="0"/>
          </a:p>
        </p:txBody>
      </p:sp>
      <p:sp>
        <p:nvSpPr>
          <p:cNvPr id="5" name="Text Placeholder 4">
            <a:extLst>
              <a:ext uri="{FF2B5EF4-FFF2-40B4-BE49-F238E27FC236}">
                <a16:creationId xmlns:a16="http://schemas.microsoft.com/office/drawing/2014/main" id="{3F0E5457-96F7-F37E-0A88-3F36A63383E6}"/>
              </a:ext>
            </a:extLst>
          </p:cNvPr>
          <p:cNvSpPr>
            <a:spLocks noGrp="1"/>
          </p:cNvSpPr>
          <p:nvPr>
            <p:ph type="body" sz="quarter" idx="13"/>
          </p:nvPr>
        </p:nvSpPr>
        <p:spPr/>
        <p:txBody>
          <a:bodyPr>
            <a:normAutofit lnSpcReduction="10000"/>
          </a:bodyPr>
          <a:lstStyle/>
          <a:p>
            <a:r>
              <a:rPr lang="en-US" dirty="0"/>
              <a:t>Who am I?</a:t>
            </a:r>
          </a:p>
          <a:p>
            <a:r>
              <a:rPr lang="en-US" dirty="0"/>
              <a:t>What is MRAS?</a:t>
            </a:r>
          </a:p>
          <a:p>
            <a:r>
              <a:rPr lang="en-US" dirty="0"/>
              <a:t>Technical stuff:</a:t>
            </a:r>
          </a:p>
          <a:p>
            <a:pPr lvl="1"/>
            <a:r>
              <a:rPr lang="en-US" dirty="0"/>
              <a:t>How do turbofan engines work?</a:t>
            </a:r>
          </a:p>
          <a:p>
            <a:pPr lvl="1"/>
            <a:r>
              <a:rPr lang="en-US" dirty="0" err="1"/>
              <a:t>Whats</a:t>
            </a:r>
            <a:r>
              <a:rPr lang="en-US" dirty="0"/>
              <a:t> a Nacelle?</a:t>
            </a:r>
          </a:p>
          <a:p>
            <a:r>
              <a:rPr lang="en-US" dirty="0"/>
              <a:t>Career stuff:</a:t>
            </a:r>
          </a:p>
          <a:p>
            <a:pPr lvl="1"/>
            <a:r>
              <a:rPr lang="en-US" dirty="0"/>
              <a:t>My career path</a:t>
            </a:r>
          </a:p>
          <a:p>
            <a:pPr lvl="1"/>
            <a:r>
              <a:rPr lang="en-US" dirty="0"/>
              <a:t>What do I do?</a:t>
            </a:r>
          </a:p>
          <a:p>
            <a:pPr lvl="1"/>
            <a:r>
              <a:rPr lang="en-US" dirty="0"/>
              <a:t>Career advice</a:t>
            </a:r>
          </a:p>
          <a:p>
            <a:pPr lvl="1"/>
            <a:r>
              <a:rPr lang="en-US" dirty="0"/>
              <a:t>We’re hiring!</a:t>
            </a:r>
          </a:p>
          <a:p>
            <a:pPr lvl="1"/>
            <a:endParaRPr lang="en-US" dirty="0"/>
          </a:p>
          <a:p>
            <a:endParaRPr lang="en-US" dirty="0"/>
          </a:p>
        </p:txBody>
      </p:sp>
    </p:spTree>
    <p:extLst>
      <p:ext uri="{BB962C8B-B14F-4D97-AF65-F5344CB8AC3E}">
        <p14:creationId xmlns:p14="http://schemas.microsoft.com/office/powerpoint/2010/main" val="3510226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90A7-EFB3-47FC-BF14-C49A76C7BEFA}"/>
              </a:ext>
            </a:extLst>
          </p:cNvPr>
          <p:cNvSpPr>
            <a:spLocks noGrp="1"/>
          </p:cNvSpPr>
          <p:nvPr>
            <p:ph type="title"/>
          </p:nvPr>
        </p:nvSpPr>
        <p:spPr/>
        <p:txBody>
          <a:bodyPr>
            <a:normAutofit/>
          </a:bodyPr>
          <a:lstStyle/>
          <a:p>
            <a:r>
              <a:rPr lang="en-US" sz="4000" b="0" dirty="0"/>
              <a:t>50% Deployed</a:t>
            </a:r>
          </a:p>
        </p:txBody>
      </p:sp>
      <p:sp>
        <p:nvSpPr>
          <p:cNvPr id="3" name="Footer Placeholder 2">
            <a:extLst>
              <a:ext uri="{FF2B5EF4-FFF2-40B4-BE49-F238E27FC236}">
                <a16:creationId xmlns:a16="http://schemas.microsoft.com/office/drawing/2014/main" id="{355E4EDC-AEE9-45AA-BAA8-B856CAD0BEE6}"/>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0728D1FC-128E-453D-92F5-029C5674305D}"/>
              </a:ext>
            </a:extLst>
          </p:cNvPr>
          <p:cNvSpPr>
            <a:spLocks noGrp="1"/>
          </p:cNvSpPr>
          <p:nvPr>
            <p:ph type="sldNum" sz="quarter" idx="12"/>
          </p:nvPr>
        </p:nvSpPr>
        <p:spPr/>
        <p:txBody>
          <a:bodyPr/>
          <a:lstStyle/>
          <a:p>
            <a:fld id="{FC766537-94F2-A24E-B020-2BCDC9CD5735}" type="slidenum">
              <a:rPr lang="en-US" smtClean="0"/>
              <a:pPr/>
              <a:t>30</a:t>
            </a:fld>
            <a:r>
              <a:rPr lang="en-US"/>
              <a:t>   | </a:t>
            </a:r>
            <a:endParaRPr lang="en-US" dirty="0"/>
          </a:p>
        </p:txBody>
      </p:sp>
      <p:pic>
        <p:nvPicPr>
          <p:cNvPr id="7" name="Picture 2" descr="50perct-c5a">
            <a:extLst>
              <a:ext uri="{FF2B5EF4-FFF2-40B4-BE49-F238E27FC236}">
                <a16:creationId xmlns:a16="http://schemas.microsoft.com/office/drawing/2014/main" id="{363A4A23-0BEB-402B-BE26-D0249D384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760" y="990600"/>
            <a:ext cx="9031288" cy="502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73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90A7-EFB3-47FC-BF14-C49A76C7BEFA}"/>
              </a:ext>
            </a:extLst>
          </p:cNvPr>
          <p:cNvSpPr>
            <a:spLocks noGrp="1"/>
          </p:cNvSpPr>
          <p:nvPr>
            <p:ph type="title"/>
          </p:nvPr>
        </p:nvSpPr>
        <p:spPr/>
        <p:txBody>
          <a:bodyPr>
            <a:normAutofit/>
          </a:bodyPr>
          <a:lstStyle/>
          <a:p>
            <a:r>
              <a:rPr lang="en-US" sz="4000" b="0" dirty="0"/>
              <a:t>100% Deployed</a:t>
            </a:r>
          </a:p>
        </p:txBody>
      </p:sp>
      <p:sp>
        <p:nvSpPr>
          <p:cNvPr id="3" name="Footer Placeholder 2">
            <a:extLst>
              <a:ext uri="{FF2B5EF4-FFF2-40B4-BE49-F238E27FC236}">
                <a16:creationId xmlns:a16="http://schemas.microsoft.com/office/drawing/2014/main" id="{355E4EDC-AEE9-45AA-BAA8-B856CAD0BEE6}"/>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0728D1FC-128E-453D-92F5-029C5674305D}"/>
              </a:ext>
            </a:extLst>
          </p:cNvPr>
          <p:cNvSpPr>
            <a:spLocks noGrp="1"/>
          </p:cNvSpPr>
          <p:nvPr>
            <p:ph type="sldNum" sz="quarter" idx="12"/>
          </p:nvPr>
        </p:nvSpPr>
        <p:spPr/>
        <p:txBody>
          <a:bodyPr/>
          <a:lstStyle/>
          <a:p>
            <a:fld id="{FC766537-94F2-A24E-B020-2BCDC9CD5735}" type="slidenum">
              <a:rPr lang="en-US" smtClean="0"/>
              <a:pPr/>
              <a:t>31</a:t>
            </a:fld>
            <a:r>
              <a:rPr lang="en-US"/>
              <a:t>   | </a:t>
            </a:r>
            <a:endParaRPr lang="en-US" dirty="0"/>
          </a:p>
        </p:txBody>
      </p:sp>
      <p:pic>
        <p:nvPicPr>
          <p:cNvPr id="5" name="Picture 4" descr="C:\Tmp\npo00002a.tmp">
            <a:extLst>
              <a:ext uri="{FF2B5EF4-FFF2-40B4-BE49-F238E27FC236}">
                <a16:creationId xmlns:a16="http://schemas.microsoft.com/office/drawing/2014/main" id="{30174962-6F71-4265-81FC-226BF06B3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760" y="990600"/>
            <a:ext cx="9031288" cy="502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9365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50BE-E5C8-C45A-6861-285E4F6CEF73}"/>
              </a:ext>
            </a:extLst>
          </p:cNvPr>
          <p:cNvSpPr>
            <a:spLocks noGrp="1"/>
          </p:cNvSpPr>
          <p:nvPr>
            <p:ph type="title"/>
          </p:nvPr>
        </p:nvSpPr>
        <p:spPr/>
        <p:txBody>
          <a:bodyPr>
            <a:normAutofit fontScale="90000"/>
          </a:bodyPr>
          <a:lstStyle/>
          <a:p>
            <a:r>
              <a:rPr lang="en-US" dirty="0"/>
              <a:t>Primary (Core) Exhaust</a:t>
            </a:r>
            <a:br>
              <a:rPr lang="en-US" dirty="0"/>
            </a:br>
            <a:r>
              <a:rPr lang="en-US" dirty="0"/>
              <a:t>Key functions and requirements</a:t>
            </a:r>
          </a:p>
        </p:txBody>
      </p:sp>
      <p:sp>
        <p:nvSpPr>
          <p:cNvPr id="3" name="Footer Placeholder 2">
            <a:extLst>
              <a:ext uri="{FF2B5EF4-FFF2-40B4-BE49-F238E27FC236}">
                <a16:creationId xmlns:a16="http://schemas.microsoft.com/office/drawing/2014/main" id="{69EAABF4-B6F5-226E-5D41-75A5E4E287E7}"/>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9B0D724C-29B8-4F62-297F-C8710108A4C5}"/>
              </a:ext>
            </a:extLst>
          </p:cNvPr>
          <p:cNvSpPr>
            <a:spLocks noGrp="1"/>
          </p:cNvSpPr>
          <p:nvPr>
            <p:ph type="sldNum" sz="quarter" idx="12"/>
          </p:nvPr>
        </p:nvSpPr>
        <p:spPr/>
        <p:txBody>
          <a:bodyPr/>
          <a:lstStyle/>
          <a:p>
            <a:fld id="{FC766537-94F2-A24E-B020-2BCDC9CD5735}" type="slidenum">
              <a:rPr lang="en-US" smtClean="0"/>
              <a:pPr/>
              <a:t>32</a:t>
            </a:fld>
            <a:r>
              <a:rPr lang="en-US"/>
              <a:t>   | </a:t>
            </a:r>
            <a:endParaRPr lang="en-US" dirty="0"/>
          </a:p>
        </p:txBody>
      </p:sp>
      <p:sp>
        <p:nvSpPr>
          <p:cNvPr id="5" name="Text Placeholder 4">
            <a:extLst>
              <a:ext uri="{FF2B5EF4-FFF2-40B4-BE49-F238E27FC236}">
                <a16:creationId xmlns:a16="http://schemas.microsoft.com/office/drawing/2014/main" id="{C93EB867-B0C2-1CE6-AEC2-72D845372144}"/>
              </a:ext>
            </a:extLst>
          </p:cNvPr>
          <p:cNvSpPr>
            <a:spLocks noGrp="1"/>
          </p:cNvSpPr>
          <p:nvPr>
            <p:ph type="body" sz="quarter" idx="13"/>
          </p:nvPr>
        </p:nvSpPr>
        <p:spPr>
          <a:xfrm>
            <a:off x="361245" y="1869220"/>
            <a:ext cx="5134120" cy="3955513"/>
          </a:xfrm>
        </p:spPr>
        <p:txBody>
          <a:bodyPr>
            <a:normAutofit fontScale="85000" lnSpcReduction="10000"/>
          </a:bodyPr>
          <a:lstStyle/>
          <a:p>
            <a:r>
              <a:rPr lang="en-US" dirty="0"/>
              <a:t>Provide aerodynamic surfaces to guide the engine core exhaust flow and generate thrust, while minimizing drag</a:t>
            </a:r>
          </a:p>
          <a:p>
            <a:pPr lvl="1"/>
            <a:r>
              <a:rPr lang="en-US" dirty="0"/>
              <a:t>For high-bypass commercial engines, the core exhaust generates ~10% of overall thrust, the other 90% comes from the fan.</a:t>
            </a:r>
          </a:p>
          <a:p>
            <a:r>
              <a:rPr lang="en-US" dirty="0"/>
              <a:t>For some applications- provide acoustic treatment to attenuate engine noise</a:t>
            </a:r>
          </a:p>
          <a:p>
            <a:r>
              <a:rPr lang="en-US" dirty="0"/>
              <a:t>Provide a fire barrier between the engine and the aircraft pylon</a:t>
            </a:r>
          </a:p>
          <a:p>
            <a:endParaRPr lang="en-US" dirty="0"/>
          </a:p>
        </p:txBody>
      </p:sp>
      <p:pic>
        <p:nvPicPr>
          <p:cNvPr id="1026" name="Picture 1">
            <a:extLst>
              <a:ext uri="{FF2B5EF4-FFF2-40B4-BE49-F238E27FC236}">
                <a16:creationId xmlns:a16="http://schemas.microsoft.com/office/drawing/2014/main" id="{99E4B554-7228-1EAF-6392-45799634C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071" y="1754870"/>
            <a:ext cx="2214098" cy="216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E6305A89-B1DC-BE66-966F-8CE881E18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375" y="3118780"/>
            <a:ext cx="3684775" cy="23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281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BFEE-2C06-B3E6-500F-7C275E921894}"/>
              </a:ext>
            </a:extLst>
          </p:cNvPr>
          <p:cNvSpPr>
            <a:spLocks noGrp="1"/>
          </p:cNvSpPr>
          <p:nvPr>
            <p:ph type="title"/>
          </p:nvPr>
        </p:nvSpPr>
        <p:spPr>
          <a:xfrm>
            <a:off x="361245" y="119819"/>
            <a:ext cx="10992556" cy="1325563"/>
          </a:xfrm>
        </p:spPr>
        <p:txBody>
          <a:bodyPr>
            <a:noAutofit/>
          </a:bodyPr>
          <a:lstStyle/>
          <a:p>
            <a:r>
              <a:rPr lang="en-US" sz="4000" dirty="0"/>
              <a:t>Primary exhaust cross section</a:t>
            </a:r>
          </a:p>
        </p:txBody>
      </p:sp>
      <p:sp>
        <p:nvSpPr>
          <p:cNvPr id="3" name="Footer Placeholder 2">
            <a:extLst>
              <a:ext uri="{FF2B5EF4-FFF2-40B4-BE49-F238E27FC236}">
                <a16:creationId xmlns:a16="http://schemas.microsoft.com/office/drawing/2014/main" id="{D2A54BED-DFBC-4AD8-2003-CA1A68112F97}"/>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24AC4C05-5A21-839C-2CF4-6E7D0A7B19C2}"/>
              </a:ext>
            </a:extLst>
          </p:cNvPr>
          <p:cNvSpPr>
            <a:spLocks noGrp="1"/>
          </p:cNvSpPr>
          <p:nvPr>
            <p:ph type="sldNum" sz="quarter" idx="12"/>
          </p:nvPr>
        </p:nvSpPr>
        <p:spPr/>
        <p:txBody>
          <a:bodyPr/>
          <a:lstStyle/>
          <a:p>
            <a:fld id="{FC766537-94F2-A24E-B020-2BCDC9CD5735}" type="slidenum">
              <a:rPr lang="en-US" smtClean="0"/>
              <a:pPr/>
              <a:t>33</a:t>
            </a:fld>
            <a:r>
              <a:rPr lang="en-US"/>
              <a:t>   | </a:t>
            </a:r>
            <a:endParaRPr lang="en-US" dirty="0"/>
          </a:p>
        </p:txBody>
      </p:sp>
      <p:pic>
        <p:nvPicPr>
          <p:cNvPr id="30" name="Picture 29">
            <a:extLst>
              <a:ext uri="{FF2B5EF4-FFF2-40B4-BE49-F238E27FC236}">
                <a16:creationId xmlns:a16="http://schemas.microsoft.com/office/drawing/2014/main" id="{BAC1428C-8640-AD61-9655-8A2955C54F73}"/>
              </a:ext>
            </a:extLst>
          </p:cNvPr>
          <p:cNvPicPr>
            <a:picLocks noChangeAspect="1"/>
          </p:cNvPicPr>
          <p:nvPr/>
        </p:nvPicPr>
        <p:blipFill>
          <a:blip r:embed="rId2"/>
          <a:stretch>
            <a:fillRect/>
          </a:stretch>
        </p:blipFill>
        <p:spPr>
          <a:xfrm>
            <a:off x="361244" y="995597"/>
            <a:ext cx="10992556" cy="4866805"/>
          </a:xfrm>
          <a:prstGeom prst="rect">
            <a:avLst/>
          </a:prstGeom>
        </p:spPr>
      </p:pic>
    </p:spTree>
    <p:extLst>
      <p:ext uri="{BB962C8B-B14F-4D97-AF65-F5344CB8AC3E}">
        <p14:creationId xmlns:p14="http://schemas.microsoft.com/office/powerpoint/2010/main" val="2144937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EC0647-E477-4198-99EF-8E11E2556BBA}"/>
              </a:ext>
            </a:extLst>
          </p:cNvPr>
          <p:cNvSpPr>
            <a:spLocks noGrp="1"/>
          </p:cNvSpPr>
          <p:nvPr>
            <p:ph type="ctrTitle"/>
          </p:nvPr>
        </p:nvSpPr>
        <p:spPr/>
        <p:txBody>
          <a:bodyPr/>
          <a:lstStyle/>
          <a:p>
            <a:r>
              <a:rPr lang="en-US" dirty="0"/>
              <a:t>Career</a:t>
            </a:r>
          </a:p>
        </p:txBody>
      </p:sp>
    </p:spTree>
    <p:extLst>
      <p:ext uri="{BB962C8B-B14F-4D97-AF65-F5344CB8AC3E}">
        <p14:creationId xmlns:p14="http://schemas.microsoft.com/office/powerpoint/2010/main" val="1890819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DC94-A48C-420E-B04F-16A5F1632207}"/>
              </a:ext>
            </a:extLst>
          </p:cNvPr>
          <p:cNvSpPr>
            <a:spLocks noGrp="1"/>
          </p:cNvSpPr>
          <p:nvPr>
            <p:ph type="title"/>
          </p:nvPr>
        </p:nvSpPr>
        <p:spPr/>
        <p:txBody>
          <a:bodyPr/>
          <a:lstStyle/>
          <a:p>
            <a:r>
              <a:rPr lang="en-US" dirty="0"/>
              <a:t>Career Path</a:t>
            </a:r>
          </a:p>
        </p:txBody>
      </p:sp>
      <p:sp>
        <p:nvSpPr>
          <p:cNvPr id="3" name="Footer Placeholder 2">
            <a:extLst>
              <a:ext uri="{FF2B5EF4-FFF2-40B4-BE49-F238E27FC236}">
                <a16:creationId xmlns:a16="http://schemas.microsoft.com/office/drawing/2014/main" id="{4D60FCED-2D1B-48E6-BE1F-9D82D22E2DD2}"/>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C2EF363D-1277-4C1C-8A60-AACEA5496B89}"/>
              </a:ext>
            </a:extLst>
          </p:cNvPr>
          <p:cNvSpPr>
            <a:spLocks noGrp="1"/>
          </p:cNvSpPr>
          <p:nvPr>
            <p:ph type="sldNum" sz="quarter" idx="12"/>
          </p:nvPr>
        </p:nvSpPr>
        <p:spPr/>
        <p:txBody>
          <a:bodyPr/>
          <a:lstStyle/>
          <a:p>
            <a:fld id="{FC766537-94F2-A24E-B020-2BCDC9CD5735}" type="slidenum">
              <a:rPr lang="en-US" smtClean="0"/>
              <a:pPr/>
              <a:t>35</a:t>
            </a:fld>
            <a:r>
              <a:rPr lang="en-US"/>
              <a:t>   | </a:t>
            </a:r>
            <a:endParaRPr lang="en-US" dirty="0"/>
          </a:p>
        </p:txBody>
      </p:sp>
      <p:sp>
        <p:nvSpPr>
          <p:cNvPr id="5" name="Text Placeholder 4">
            <a:extLst>
              <a:ext uri="{FF2B5EF4-FFF2-40B4-BE49-F238E27FC236}">
                <a16:creationId xmlns:a16="http://schemas.microsoft.com/office/drawing/2014/main" id="{A3247787-57AD-43F9-A08F-85ADA22833DA}"/>
              </a:ext>
            </a:extLst>
          </p:cNvPr>
          <p:cNvSpPr>
            <a:spLocks noGrp="1"/>
          </p:cNvSpPr>
          <p:nvPr>
            <p:ph type="body" sz="quarter" idx="13"/>
          </p:nvPr>
        </p:nvSpPr>
        <p:spPr>
          <a:xfrm>
            <a:off x="361244" y="1369483"/>
            <a:ext cx="6909132" cy="4502851"/>
          </a:xfrm>
        </p:spPr>
        <p:txBody>
          <a:bodyPr>
            <a:normAutofit fontScale="47500" lnSpcReduction="20000"/>
          </a:bodyPr>
          <a:lstStyle/>
          <a:p>
            <a:pPr>
              <a:lnSpc>
                <a:spcPct val="120000"/>
              </a:lnSpc>
            </a:pPr>
            <a:r>
              <a:rPr lang="en-US" dirty="0"/>
              <a:t>Graduated December 2016</a:t>
            </a:r>
          </a:p>
          <a:p>
            <a:pPr>
              <a:lnSpc>
                <a:spcPct val="120000"/>
              </a:lnSpc>
            </a:pPr>
            <a:r>
              <a:rPr lang="en-US" dirty="0"/>
              <a:t>Retail / Restaurant work from December 2016 to October 2017</a:t>
            </a:r>
          </a:p>
          <a:p>
            <a:pPr lvl="1">
              <a:lnSpc>
                <a:spcPct val="120000"/>
              </a:lnSpc>
            </a:pPr>
            <a:r>
              <a:rPr lang="en-US" dirty="0"/>
              <a:t>Pappas Restaurant, Weis Markets, Amazon Warehouse (yes, it is </a:t>
            </a:r>
            <a:r>
              <a:rPr lang="en-US" i="1" dirty="0"/>
              <a:t>that</a:t>
            </a:r>
            <a:r>
              <a:rPr lang="en-US" dirty="0"/>
              <a:t> bad)</a:t>
            </a:r>
          </a:p>
          <a:p>
            <a:pPr>
              <a:lnSpc>
                <a:spcPct val="120000"/>
              </a:lnSpc>
            </a:pPr>
            <a:r>
              <a:rPr lang="en-US" dirty="0"/>
              <a:t>October 2017- February 2018:  </a:t>
            </a:r>
            <a:r>
              <a:rPr lang="en-US" b="1" dirty="0" err="1"/>
              <a:t>Belcan</a:t>
            </a:r>
            <a:r>
              <a:rPr lang="en-US" dirty="0"/>
              <a:t>, </a:t>
            </a:r>
            <a:r>
              <a:rPr lang="en-US" b="1" dirty="0"/>
              <a:t>Engineering Technician </a:t>
            </a:r>
            <a:r>
              <a:rPr lang="en-US" dirty="0"/>
              <a:t>in MRAS engineering test lab (Contractor)</a:t>
            </a:r>
          </a:p>
          <a:p>
            <a:pPr lvl="1">
              <a:lnSpc>
                <a:spcPct val="120000"/>
              </a:lnSpc>
            </a:pPr>
            <a:r>
              <a:rPr lang="en-US" dirty="0"/>
              <a:t>Translate drawings &amp; models into step-by-step instructions for development / certification test articles</a:t>
            </a:r>
          </a:p>
          <a:p>
            <a:pPr lvl="1">
              <a:lnSpc>
                <a:spcPct val="120000"/>
              </a:lnSpc>
            </a:pPr>
            <a:r>
              <a:rPr lang="en-US" dirty="0"/>
              <a:t>Process development </a:t>
            </a:r>
          </a:p>
          <a:p>
            <a:pPr lvl="2">
              <a:lnSpc>
                <a:spcPct val="120000"/>
              </a:lnSpc>
            </a:pPr>
            <a:r>
              <a:rPr lang="en-US" dirty="0"/>
              <a:t>GE9X case wrap / abradable bond NDI standards</a:t>
            </a:r>
          </a:p>
          <a:p>
            <a:pPr lvl="2">
              <a:lnSpc>
                <a:spcPct val="120000"/>
              </a:lnSpc>
            </a:pPr>
            <a:r>
              <a:rPr lang="en-US" dirty="0"/>
              <a:t>GE scaled acoustic testing </a:t>
            </a:r>
          </a:p>
          <a:p>
            <a:pPr lvl="1">
              <a:lnSpc>
                <a:spcPct val="120000"/>
              </a:lnSpc>
            </a:pPr>
            <a:r>
              <a:rPr lang="en-US" dirty="0"/>
              <a:t>Production / Lab tool design</a:t>
            </a:r>
          </a:p>
          <a:p>
            <a:pPr lvl="2">
              <a:lnSpc>
                <a:spcPct val="120000"/>
              </a:lnSpc>
            </a:pPr>
            <a:r>
              <a:rPr lang="en-US" dirty="0"/>
              <a:t>Various carts and safety guards</a:t>
            </a:r>
          </a:p>
          <a:p>
            <a:pPr>
              <a:lnSpc>
                <a:spcPct val="120000"/>
              </a:lnSpc>
            </a:pPr>
            <a:r>
              <a:rPr lang="en-US" dirty="0"/>
              <a:t>February 2018- June 2021: Design Engineer (sustaining programs)</a:t>
            </a:r>
          </a:p>
          <a:p>
            <a:pPr>
              <a:lnSpc>
                <a:spcPct val="120000"/>
              </a:lnSpc>
            </a:pPr>
            <a:r>
              <a:rPr lang="en-US" dirty="0"/>
              <a:t>June 2021- Promoted to Lead Design Engineer (sustaining programs)</a:t>
            </a:r>
          </a:p>
          <a:p>
            <a:pPr>
              <a:lnSpc>
                <a:spcPct val="120000"/>
              </a:lnSpc>
            </a:pPr>
            <a:r>
              <a:rPr lang="en-US" dirty="0"/>
              <a:t>Jan 2022- Lead Design Engineer on an NPI Program (Large commercial cargo aircraft)</a:t>
            </a:r>
          </a:p>
        </p:txBody>
      </p:sp>
      <p:pic>
        <p:nvPicPr>
          <p:cNvPr id="6" name="Picture 5">
            <a:extLst>
              <a:ext uri="{FF2B5EF4-FFF2-40B4-BE49-F238E27FC236}">
                <a16:creationId xmlns:a16="http://schemas.microsoft.com/office/drawing/2014/main" id="{C3373F77-F2D7-47DE-B2BB-0EAAE8D05B9D}"/>
              </a:ext>
            </a:extLst>
          </p:cNvPr>
          <p:cNvPicPr>
            <a:picLocks noChangeAspect="1"/>
          </p:cNvPicPr>
          <p:nvPr/>
        </p:nvPicPr>
        <p:blipFill>
          <a:blip r:embed="rId2"/>
          <a:stretch>
            <a:fillRect/>
          </a:stretch>
        </p:blipFill>
        <p:spPr>
          <a:xfrm>
            <a:off x="7613705" y="245281"/>
            <a:ext cx="2958748" cy="1689436"/>
          </a:xfrm>
          <a:prstGeom prst="rect">
            <a:avLst/>
          </a:prstGeom>
        </p:spPr>
      </p:pic>
      <p:pic>
        <p:nvPicPr>
          <p:cNvPr id="8" name="Picture 7">
            <a:extLst>
              <a:ext uri="{FF2B5EF4-FFF2-40B4-BE49-F238E27FC236}">
                <a16:creationId xmlns:a16="http://schemas.microsoft.com/office/drawing/2014/main" id="{DFEC44EF-C0E6-AC44-C837-E530FE3B1F4B}"/>
              </a:ext>
            </a:extLst>
          </p:cNvPr>
          <p:cNvPicPr>
            <a:picLocks noChangeAspect="1"/>
          </p:cNvPicPr>
          <p:nvPr/>
        </p:nvPicPr>
        <p:blipFill>
          <a:blip r:embed="rId3"/>
          <a:stretch>
            <a:fillRect/>
          </a:stretch>
        </p:blipFill>
        <p:spPr>
          <a:xfrm>
            <a:off x="9632046" y="3015469"/>
            <a:ext cx="2030684" cy="2634401"/>
          </a:xfrm>
          <a:prstGeom prst="rect">
            <a:avLst/>
          </a:prstGeom>
        </p:spPr>
      </p:pic>
      <p:pic>
        <p:nvPicPr>
          <p:cNvPr id="9" name="Picture 8">
            <a:extLst>
              <a:ext uri="{FF2B5EF4-FFF2-40B4-BE49-F238E27FC236}">
                <a16:creationId xmlns:a16="http://schemas.microsoft.com/office/drawing/2014/main" id="{AF1A724C-4228-0BC2-10DA-FB1FCD61FAFD}"/>
              </a:ext>
            </a:extLst>
          </p:cNvPr>
          <p:cNvPicPr>
            <a:picLocks noChangeAspect="1"/>
          </p:cNvPicPr>
          <p:nvPr/>
        </p:nvPicPr>
        <p:blipFill>
          <a:blip r:embed="rId4"/>
          <a:stretch>
            <a:fillRect/>
          </a:stretch>
        </p:blipFill>
        <p:spPr>
          <a:xfrm>
            <a:off x="7059689" y="2695046"/>
            <a:ext cx="2327837" cy="1940681"/>
          </a:xfrm>
          <a:prstGeom prst="rect">
            <a:avLst/>
          </a:prstGeom>
        </p:spPr>
      </p:pic>
    </p:spTree>
    <p:extLst>
      <p:ext uri="{BB962C8B-B14F-4D97-AF65-F5344CB8AC3E}">
        <p14:creationId xmlns:p14="http://schemas.microsoft.com/office/powerpoint/2010/main" val="2333661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4F4-4288-E621-2AC1-52942473B72F}"/>
              </a:ext>
            </a:extLst>
          </p:cNvPr>
          <p:cNvSpPr>
            <a:spLocks noGrp="1"/>
          </p:cNvSpPr>
          <p:nvPr>
            <p:ph type="title"/>
          </p:nvPr>
        </p:nvSpPr>
        <p:spPr>
          <a:xfrm>
            <a:off x="361244" y="365125"/>
            <a:ext cx="11830755" cy="1325563"/>
          </a:xfrm>
        </p:spPr>
        <p:txBody>
          <a:bodyPr>
            <a:noAutofit/>
          </a:bodyPr>
          <a:lstStyle/>
          <a:p>
            <a:r>
              <a:rPr lang="en-US" sz="4400" dirty="0"/>
              <a:t>What do I do as a Lead Design Engineer?</a:t>
            </a:r>
          </a:p>
        </p:txBody>
      </p:sp>
      <p:sp>
        <p:nvSpPr>
          <p:cNvPr id="3" name="Footer Placeholder 2">
            <a:extLst>
              <a:ext uri="{FF2B5EF4-FFF2-40B4-BE49-F238E27FC236}">
                <a16:creationId xmlns:a16="http://schemas.microsoft.com/office/drawing/2014/main" id="{6E8E36E8-13D1-5D8D-9B38-DC1464CFFFDE}"/>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a:p>
            <a:pPr>
              <a:spcBef>
                <a:spcPts val="800"/>
              </a:spcBef>
              <a:defRPr/>
            </a:pPr>
            <a:r>
              <a:rPr lang="en-US" dirty="0">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DCE83377-7965-699A-01EC-15727BE1808D}"/>
              </a:ext>
            </a:extLst>
          </p:cNvPr>
          <p:cNvSpPr>
            <a:spLocks noGrp="1"/>
          </p:cNvSpPr>
          <p:nvPr>
            <p:ph type="sldNum" sz="quarter" idx="12"/>
          </p:nvPr>
        </p:nvSpPr>
        <p:spPr/>
        <p:txBody>
          <a:bodyPr/>
          <a:lstStyle/>
          <a:p>
            <a:fld id="{FC766537-94F2-A24E-B020-2BCDC9CD5735}" type="slidenum">
              <a:rPr lang="en-US" smtClean="0"/>
              <a:pPr/>
              <a:t>36</a:t>
            </a:fld>
            <a:r>
              <a:rPr lang="en-US"/>
              <a:t>   | </a:t>
            </a:r>
            <a:endParaRPr lang="en-US" dirty="0"/>
          </a:p>
        </p:txBody>
      </p:sp>
      <p:sp>
        <p:nvSpPr>
          <p:cNvPr id="5" name="Text Placeholder 4">
            <a:extLst>
              <a:ext uri="{FF2B5EF4-FFF2-40B4-BE49-F238E27FC236}">
                <a16:creationId xmlns:a16="http://schemas.microsoft.com/office/drawing/2014/main" id="{8B42B4E4-2905-0009-8F2B-F10654700D08}"/>
              </a:ext>
            </a:extLst>
          </p:cNvPr>
          <p:cNvSpPr>
            <a:spLocks noGrp="1"/>
          </p:cNvSpPr>
          <p:nvPr>
            <p:ph type="body" sz="quarter" idx="13"/>
          </p:nvPr>
        </p:nvSpPr>
        <p:spPr>
          <a:xfrm>
            <a:off x="361245" y="1245054"/>
            <a:ext cx="6846379" cy="4393745"/>
          </a:xfrm>
        </p:spPr>
        <p:txBody>
          <a:bodyPr>
            <a:normAutofit fontScale="47500" lnSpcReduction="20000"/>
          </a:bodyPr>
          <a:lstStyle/>
          <a:p>
            <a:pPr>
              <a:lnSpc>
                <a:spcPct val="120000"/>
              </a:lnSpc>
            </a:pPr>
            <a:r>
              <a:rPr lang="en-US" dirty="0"/>
              <a:t>Day to Day: </a:t>
            </a:r>
          </a:p>
          <a:p>
            <a:pPr lvl="1">
              <a:lnSpc>
                <a:spcPct val="120000"/>
              </a:lnSpc>
            </a:pPr>
            <a:r>
              <a:rPr lang="en-US" dirty="0"/>
              <a:t>Design stuff!</a:t>
            </a:r>
          </a:p>
          <a:p>
            <a:pPr lvl="2">
              <a:lnSpc>
                <a:spcPct val="120000"/>
              </a:lnSpc>
            </a:pPr>
            <a:r>
              <a:rPr lang="en-US" dirty="0"/>
              <a:t>Modifying existing designs and creating brand-new designs</a:t>
            </a:r>
          </a:p>
          <a:p>
            <a:pPr lvl="2">
              <a:lnSpc>
                <a:spcPct val="120000"/>
              </a:lnSpc>
            </a:pPr>
            <a:r>
              <a:rPr lang="en-US" dirty="0"/>
              <a:t>Root cause investigations for in service / manufacturing issues</a:t>
            </a:r>
          </a:p>
          <a:p>
            <a:pPr lvl="1">
              <a:lnSpc>
                <a:spcPct val="120000"/>
              </a:lnSpc>
            </a:pPr>
            <a:r>
              <a:rPr lang="en-US" dirty="0"/>
              <a:t>Consult with other functions to ensure the best possible product (manufacturing, M&amp;P, stress, thermal, certification, quality, sourcing, </a:t>
            </a:r>
            <a:r>
              <a:rPr lang="en-US" dirty="0" err="1"/>
              <a:t>etc</a:t>
            </a:r>
            <a:r>
              <a:rPr lang="en-US" dirty="0"/>
              <a:t>).</a:t>
            </a:r>
          </a:p>
          <a:p>
            <a:pPr lvl="1">
              <a:lnSpc>
                <a:spcPct val="120000"/>
              </a:lnSpc>
            </a:pPr>
            <a:r>
              <a:rPr lang="en-US" dirty="0"/>
              <a:t>3D modeling, drafting, specification writing, test plans / reports,  technical presentations... </a:t>
            </a:r>
            <a:r>
              <a:rPr lang="en-US" dirty="0" err="1"/>
              <a:t>etc</a:t>
            </a:r>
            <a:endParaRPr lang="en-US" dirty="0"/>
          </a:p>
          <a:p>
            <a:pPr lvl="1">
              <a:lnSpc>
                <a:spcPct val="120000"/>
              </a:lnSpc>
            </a:pPr>
            <a:r>
              <a:rPr lang="en-US" dirty="0"/>
              <a:t>Support internal and external technical topics (meetings, design reviews, </a:t>
            </a:r>
            <a:r>
              <a:rPr lang="en-US" dirty="0" err="1"/>
              <a:t>etc</a:t>
            </a:r>
            <a:r>
              <a:rPr lang="en-US" dirty="0"/>
              <a:t>).</a:t>
            </a:r>
          </a:p>
          <a:p>
            <a:pPr>
              <a:lnSpc>
                <a:spcPct val="120000"/>
              </a:lnSpc>
            </a:pPr>
            <a:r>
              <a:rPr lang="en-US" dirty="0"/>
              <a:t>Within the company:</a:t>
            </a:r>
          </a:p>
          <a:p>
            <a:pPr lvl="1">
              <a:lnSpc>
                <a:spcPct val="120000"/>
              </a:lnSpc>
            </a:pPr>
            <a:r>
              <a:rPr lang="en-US" dirty="0"/>
              <a:t>Serve as the primary technical contact on assigned programs / modules</a:t>
            </a:r>
          </a:p>
          <a:p>
            <a:pPr lvl="2">
              <a:lnSpc>
                <a:spcPct val="120000"/>
              </a:lnSpc>
            </a:pPr>
            <a:r>
              <a:rPr lang="en-US" dirty="0"/>
              <a:t>Includes engine / airframe customer queries and issues</a:t>
            </a:r>
          </a:p>
          <a:p>
            <a:pPr lvl="2">
              <a:lnSpc>
                <a:spcPct val="120000"/>
              </a:lnSpc>
            </a:pPr>
            <a:r>
              <a:rPr lang="en-US" dirty="0"/>
              <a:t>Includes occasional business travel</a:t>
            </a:r>
          </a:p>
          <a:p>
            <a:pPr lvl="1">
              <a:lnSpc>
                <a:spcPct val="120000"/>
              </a:lnSpc>
            </a:pPr>
            <a:r>
              <a:rPr lang="en-US" dirty="0"/>
              <a:t>Onboard / Train / Mentor new-hire design engineers and engineering interns</a:t>
            </a:r>
          </a:p>
          <a:p>
            <a:pPr lvl="1">
              <a:lnSpc>
                <a:spcPct val="120000"/>
              </a:lnSpc>
            </a:pPr>
            <a:r>
              <a:rPr lang="en-US" dirty="0"/>
              <a:t>Review the work of other internal and external engineers (contractors / suppliers)</a:t>
            </a:r>
          </a:p>
          <a:p>
            <a:pPr lvl="2">
              <a:lnSpc>
                <a:spcPct val="120000"/>
              </a:lnSpc>
            </a:pPr>
            <a:r>
              <a:rPr lang="en-US" dirty="0"/>
              <a:t>Delegate tasks as needed</a:t>
            </a:r>
          </a:p>
          <a:p>
            <a:pPr lvl="1">
              <a:lnSpc>
                <a:spcPct val="120000"/>
              </a:lnSpc>
            </a:pPr>
            <a:r>
              <a:rPr lang="en-US" dirty="0"/>
              <a:t>Develop design tools (model templates, spreadsheet calculators, </a:t>
            </a:r>
            <a:r>
              <a:rPr lang="en-US" dirty="0" err="1"/>
              <a:t>etc</a:t>
            </a:r>
            <a:r>
              <a:rPr lang="en-US" dirty="0"/>
              <a:t>) to automate and standardize design tasks</a:t>
            </a:r>
          </a:p>
          <a:p>
            <a:pPr>
              <a:lnSpc>
                <a:spcPct val="120000"/>
              </a:lnSpc>
            </a:pPr>
            <a:endParaRPr lang="en-US" dirty="0"/>
          </a:p>
          <a:p>
            <a:endParaRPr lang="en-US" dirty="0"/>
          </a:p>
        </p:txBody>
      </p:sp>
      <p:pic>
        <p:nvPicPr>
          <p:cNvPr id="3074" name="Picture 2">
            <a:extLst>
              <a:ext uri="{FF2B5EF4-FFF2-40B4-BE49-F238E27FC236}">
                <a16:creationId xmlns:a16="http://schemas.microsoft.com/office/drawing/2014/main" id="{5DB36B68-8A9E-131A-2017-809D0F30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540" y="1609713"/>
            <a:ext cx="4984375" cy="330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97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5BEE-288A-035E-D8D5-497DB03B454F}"/>
              </a:ext>
            </a:extLst>
          </p:cNvPr>
          <p:cNvSpPr>
            <a:spLocks noGrp="1"/>
          </p:cNvSpPr>
          <p:nvPr>
            <p:ph type="title"/>
          </p:nvPr>
        </p:nvSpPr>
        <p:spPr>
          <a:xfrm>
            <a:off x="361245" y="213559"/>
            <a:ext cx="10992556" cy="1325563"/>
          </a:xfrm>
        </p:spPr>
        <p:txBody>
          <a:bodyPr>
            <a:normAutofit fontScale="90000"/>
          </a:bodyPr>
          <a:lstStyle/>
          <a:p>
            <a:r>
              <a:rPr lang="en-US" dirty="0"/>
              <a:t>Career Highlight- </a:t>
            </a:r>
            <a:br>
              <a:rPr lang="en-US" dirty="0"/>
            </a:br>
            <a:r>
              <a:rPr lang="en-US" dirty="0"/>
              <a:t>Singapore Airshow Display</a:t>
            </a:r>
          </a:p>
        </p:txBody>
      </p:sp>
      <p:sp>
        <p:nvSpPr>
          <p:cNvPr id="3" name="Footer Placeholder 2">
            <a:extLst>
              <a:ext uri="{FF2B5EF4-FFF2-40B4-BE49-F238E27FC236}">
                <a16:creationId xmlns:a16="http://schemas.microsoft.com/office/drawing/2014/main" id="{6BFD173B-2998-65A6-7AC0-2DE8C8D4F597}"/>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a:p>
            <a:pPr>
              <a:spcBef>
                <a:spcPts val="800"/>
              </a:spcBef>
              <a:defRPr/>
            </a:pPr>
            <a:r>
              <a:rPr lang="en-US" dirty="0">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501C487F-3C05-F24F-04B5-0D52885D36A0}"/>
              </a:ext>
            </a:extLst>
          </p:cNvPr>
          <p:cNvSpPr>
            <a:spLocks noGrp="1"/>
          </p:cNvSpPr>
          <p:nvPr>
            <p:ph type="sldNum" sz="quarter" idx="12"/>
          </p:nvPr>
        </p:nvSpPr>
        <p:spPr/>
        <p:txBody>
          <a:bodyPr/>
          <a:lstStyle/>
          <a:p>
            <a:fld id="{FC766537-94F2-A24E-B020-2BCDC9CD5735}" type="slidenum">
              <a:rPr lang="en-US" smtClean="0"/>
              <a:pPr/>
              <a:t>37</a:t>
            </a:fld>
            <a:r>
              <a:rPr lang="en-US"/>
              <a:t>   | </a:t>
            </a:r>
            <a:endParaRPr lang="en-US" dirty="0"/>
          </a:p>
        </p:txBody>
      </p:sp>
      <p:sp>
        <p:nvSpPr>
          <p:cNvPr id="5" name="Text Placeholder 4">
            <a:extLst>
              <a:ext uri="{FF2B5EF4-FFF2-40B4-BE49-F238E27FC236}">
                <a16:creationId xmlns:a16="http://schemas.microsoft.com/office/drawing/2014/main" id="{0538425C-AF14-9D66-288E-02382B9C4FB5}"/>
              </a:ext>
            </a:extLst>
          </p:cNvPr>
          <p:cNvSpPr>
            <a:spLocks noGrp="1"/>
          </p:cNvSpPr>
          <p:nvPr>
            <p:ph type="body" sz="quarter" idx="13"/>
          </p:nvPr>
        </p:nvSpPr>
        <p:spPr>
          <a:xfrm>
            <a:off x="413873" y="1798054"/>
            <a:ext cx="5568103" cy="3819913"/>
          </a:xfrm>
        </p:spPr>
        <p:txBody>
          <a:bodyPr>
            <a:normAutofit fontScale="92500" lnSpcReduction="10000"/>
          </a:bodyPr>
          <a:lstStyle/>
          <a:p>
            <a:r>
              <a:rPr lang="en-US" sz="2133" dirty="0"/>
              <a:t>Had the opportunity to design and assemble a full-scale nacelle display for the Singapore Airshow</a:t>
            </a:r>
          </a:p>
          <a:p>
            <a:pPr lvl="1"/>
            <a:r>
              <a:rPr lang="en-US" sz="1867" dirty="0"/>
              <a:t>Blank sheet of paper in September, fully assembled in December!</a:t>
            </a:r>
          </a:p>
          <a:p>
            <a:pPr lvl="1"/>
            <a:r>
              <a:rPr lang="en-US" sz="2133" dirty="0"/>
              <a:t>Traveled to Singapore to assemble the display</a:t>
            </a:r>
          </a:p>
          <a:p>
            <a:pPr lvl="2"/>
            <a:r>
              <a:rPr lang="en-US" sz="1600" dirty="0"/>
              <a:t>Flew on the longest commercial flight in operation (non-stop 18.5 hours Singapore -&gt; NYC)</a:t>
            </a:r>
          </a:p>
          <a:p>
            <a:pPr lvl="1"/>
            <a:r>
              <a:rPr lang="en-US" sz="2133" dirty="0"/>
              <a:t>Worked closely with manufacturing, tooling, shop mechanics, suppliers</a:t>
            </a:r>
          </a:p>
          <a:p>
            <a:pPr lvl="1"/>
            <a:r>
              <a:rPr lang="en-US" sz="2133" dirty="0"/>
              <a:t>Very hands-on, fast-moving project</a:t>
            </a:r>
          </a:p>
          <a:p>
            <a:r>
              <a:rPr lang="en-US" sz="2133" dirty="0"/>
              <a:t>The display is now permanently installed on the shop floor!</a:t>
            </a:r>
          </a:p>
        </p:txBody>
      </p:sp>
      <p:pic>
        <p:nvPicPr>
          <p:cNvPr id="8" name="Picture 7">
            <a:extLst>
              <a:ext uri="{FF2B5EF4-FFF2-40B4-BE49-F238E27FC236}">
                <a16:creationId xmlns:a16="http://schemas.microsoft.com/office/drawing/2014/main" id="{13FAFA21-F5F3-8917-E155-EB0BADD9622D}"/>
              </a:ext>
            </a:extLst>
          </p:cNvPr>
          <p:cNvPicPr>
            <a:picLocks noChangeAspect="1"/>
          </p:cNvPicPr>
          <p:nvPr/>
        </p:nvPicPr>
        <p:blipFill>
          <a:blip r:embed="rId2"/>
          <a:stretch>
            <a:fillRect/>
          </a:stretch>
        </p:blipFill>
        <p:spPr>
          <a:xfrm>
            <a:off x="6043373" y="1681395"/>
            <a:ext cx="3201496" cy="4268661"/>
          </a:xfrm>
          <a:prstGeom prst="rect">
            <a:avLst/>
          </a:prstGeom>
        </p:spPr>
      </p:pic>
      <p:pic>
        <p:nvPicPr>
          <p:cNvPr id="10" name="Picture 9">
            <a:extLst>
              <a:ext uri="{FF2B5EF4-FFF2-40B4-BE49-F238E27FC236}">
                <a16:creationId xmlns:a16="http://schemas.microsoft.com/office/drawing/2014/main" id="{78216D8B-2DB8-0D67-6741-53F9468D6169}"/>
              </a:ext>
            </a:extLst>
          </p:cNvPr>
          <p:cNvPicPr>
            <a:picLocks noChangeAspect="1"/>
          </p:cNvPicPr>
          <p:nvPr/>
        </p:nvPicPr>
        <p:blipFill>
          <a:blip r:embed="rId3"/>
          <a:stretch>
            <a:fillRect/>
          </a:stretch>
        </p:blipFill>
        <p:spPr>
          <a:xfrm>
            <a:off x="9244869" y="434175"/>
            <a:ext cx="2909504" cy="3888941"/>
          </a:xfrm>
          <a:prstGeom prst="rect">
            <a:avLst/>
          </a:prstGeom>
        </p:spPr>
      </p:pic>
    </p:spTree>
    <p:extLst>
      <p:ext uri="{BB962C8B-B14F-4D97-AF65-F5344CB8AC3E}">
        <p14:creationId xmlns:p14="http://schemas.microsoft.com/office/powerpoint/2010/main" val="1702487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879D03-5831-2E21-CBE7-3557ACE0DB32}"/>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FB7D5C90-3BFC-1CEF-C3A4-B40EC2F6DB2B}"/>
              </a:ext>
            </a:extLst>
          </p:cNvPr>
          <p:cNvSpPr>
            <a:spLocks noGrp="1"/>
          </p:cNvSpPr>
          <p:nvPr>
            <p:ph type="sldNum" sz="quarter" idx="12"/>
          </p:nvPr>
        </p:nvSpPr>
        <p:spPr/>
        <p:txBody>
          <a:bodyPr/>
          <a:lstStyle/>
          <a:p>
            <a:fld id="{FC766537-94F2-A24E-B020-2BCDC9CD5735}" type="slidenum">
              <a:rPr lang="en-US" smtClean="0"/>
              <a:pPr/>
              <a:t>38</a:t>
            </a:fld>
            <a:r>
              <a:rPr lang="en-US"/>
              <a:t>   | </a:t>
            </a:r>
            <a:endParaRPr lang="en-US" dirty="0"/>
          </a:p>
        </p:txBody>
      </p:sp>
      <p:pic>
        <p:nvPicPr>
          <p:cNvPr id="7" name="Picture 6">
            <a:extLst>
              <a:ext uri="{FF2B5EF4-FFF2-40B4-BE49-F238E27FC236}">
                <a16:creationId xmlns:a16="http://schemas.microsoft.com/office/drawing/2014/main" id="{76A371A1-6A07-067F-656E-1B09A38685CE}"/>
              </a:ext>
            </a:extLst>
          </p:cNvPr>
          <p:cNvPicPr>
            <a:picLocks noChangeAspect="1"/>
          </p:cNvPicPr>
          <p:nvPr/>
        </p:nvPicPr>
        <p:blipFill>
          <a:blip r:embed="rId2"/>
          <a:stretch>
            <a:fillRect/>
          </a:stretch>
        </p:blipFill>
        <p:spPr>
          <a:xfrm>
            <a:off x="1654628" y="626533"/>
            <a:ext cx="3738272" cy="4993610"/>
          </a:xfrm>
          <a:prstGeom prst="rect">
            <a:avLst/>
          </a:prstGeom>
        </p:spPr>
      </p:pic>
      <p:pic>
        <p:nvPicPr>
          <p:cNvPr id="9" name="Picture 8">
            <a:extLst>
              <a:ext uri="{FF2B5EF4-FFF2-40B4-BE49-F238E27FC236}">
                <a16:creationId xmlns:a16="http://schemas.microsoft.com/office/drawing/2014/main" id="{CA5CE5D7-4F10-C820-4517-CDD5C655951D}"/>
              </a:ext>
            </a:extLst>
          </p:cNvPr>
          <p:cNvPicPr>
            <a:picLocks noChangeAspect="1"/>
          </p:cNvPicPr>
          <p:nvPr/>
        </p:nvPicPr>
        <p:blipFill>
          <a:blip r:embed="rId3"/>
          <a:stretch>
            <a:fillRect/>
          </a:stretch>
        </p:blipFill>
        <p:spPr>
          <a:xfrm>
            <a:off x="6799101" y="626533"/>
            <a:ext cx="3976475" cy="5311804"/>
          </a:xfrm>
          <a:prstGeom prst="rect">
            <a:avLst/>
          </a:prstGeom>
        </p:spPr>
      </p:pic>
    </p:spTree>
    <p:extLst>
      <p:ext uri="{BB962C8B-B14F-4D97-AF65-F5344CB8AC3E}">
        <p14:creationId xmlns:p14="http://schemas.microsoft.com/office/powerpoint/2010/main" val="399492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1DE2-2F12-CB08-2B44-4EEC8B938C76}"/>
              </a:ext>
            </a:extLst>
          </p:cNvPr>
          <p:cNvSpPr>
            <a:spLocks noGrp="1"/>
          </p:cNvSpPr>
          <p:nvPr>
            <p:ph type="title"/>
          </p:nvPr>
        </p:nvSpPr>
        <p:spPr/>
        <p:txBody>
          <a:bodyPr/>
          <a:lstStyle/>
          <a:p>
            <a:r>
              <a:rPr lang="en-US" dirty="0"/>
              <a:t>Career Advice	</a:t>
            </a:r>
          </a:p>
        </p:txBody>
      </p:sp>
      <p:sp>
        <p:nvSpPr>
          <p:cNvPr id="3" name="Footer Placeholder 2">
            <a:extLst>
              <a:ext uri="{FF2B5EF4-FFF2-40B4-BE49-F238E27FC236}">
                <a16:creationId xmlns:a16="http://schemas.microsoft.com/office/drawing/2014/main" id="{77572040-6506-B913-3B25-5CBEDE561056}"/>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A80BE1F5-1F56-FCA4-9EDF-8667D9B881AF}"/>
              </a:ext>
            </a:extLst>
          </p:cNvPr>
          <p:cNvSpPr>
            <a:spLocks noGrp="1"/>
          </p:cNvSpPr>
          <p:nvPr>
            <p:ph type="sldNum" sz="quarter" idx="12"/>
          </p:nvPr>
        </p:nvSpPr>
        <p:spPr/>
        <p:txBody>
          <a:bodyPr/>
          <a:lstStyle/>
          <a:p>
            <a:fld id="{FC766537-94F2-A24E-B020-2BCDC9CD5735}" type="slidenum">
              <a:rPr lang="en-US" smtClean="0"/>
              <a:pPr/>
              <a:t>39</a:t>
            </a:fld>
            <a:r>
              <a:rPr lang="en-US"/>
              <a:t>   | </a:t>
            </a:r>
            <a:endParaRPr lang="en-US" dirty="0"/>
          </a:p>
        </p:txBody>
      </p:sp>
      <p:sp>
        <p:nvSpPr>
          <p:cNvPr id="5" name="Text Placeholder 4">
            <a:extLst>
              <a:ext uri="{FF2B5EF4-FFF2-40B4-BE49-F238E27FC236}">
                <a16:creationId xmlns:a16="http://schemas.microsoft.com/office/drawing/2014/main" id="{77EF9BF5-2AFD-A4C0-6F19-BA7DA7C22567}"/>
              </a:ext>
            </a:extLst>
          </p:cNvPr>
          <p:cNvSpPr>
            <a:spLocks noGrp="1"/>
          </p:cNvSpPr>
          <p:nvPr>
            <p:ph type="body" sz="quarter" idx="13"/>
          </p:nvPr>
        </p:nvSpPr>
        <p:spPr>
          <a:xfrm>
            <a:off x="361245" y="1451243"/>
            <a:ext cx="10992556" cy="3955513"/>
          </a:xfrm>
        </p:spPr>
        <p:txBody>
          <a:bodyPr>
            <a:normAutofit lnSpcReduction="10000"/>
          </a:bodyPr>
          <a:lstStyle/>
          <a:p>
            <a:r>
              <a:rPr lang="en-US" dirty="0"/>
              <a:t>Get as much practical, hands-on experience as you can</a:t>
            </a:r>
          </a:p>
          <a:p>
            <a:pPr lvl="1"/>
            <a:r>
              <a:rPr lang="en-US" dirty="0"/>
              <a:t>Highly recommend joining a student-led design competition team (DBF / Formula SAE, human powered vehicle, etc.)</a:t>
            </a:r>
          </a:p>
          <a:p>
            <a:r>
              <a:rPr lang="en-US" dirty="0"/>
              <a:t>Do not undervalue a “foot in the door”</a:t>
            </a:r>
          </a:p>
          <a:p>
            <a:pPr lvl="1"/>
            <a:r>
              <a:rPr lang="en-US" dirty="0"/>
              <a:t>My first position allowed me to showcase my skills and move into the role/discipline I wanted</a:t>
            </a:r>
          </a:p>
          <a:p>
            <a:pPr lvl="1"/>
            <a:r>
              <a:rPr lang="en-US" dirty="0"/>
              <a:t>You’re never “stuck” in any discipline- people move around all the time!</a:t>
            </a:r>
          </a:p>
          <a:p>
            <a:r>
              <a:rPr lang="en-US" dirty="0"/>
              <a:t>Network – both in school and after graduation</a:t>
            </a:r>
          </a:p>
          <a:p>
            <a:pPr lvl="1"/>
            <a:r>
              <a:rPr lang="en-US" dirty="0"/>
              <a:t>Nobody can do their job 100% on their own- build relationships within your discipline and outside of it!</a:t>
            </a:r>
          </a:p>
          <a:p>
            <a:endParaRPr lang="en-US" dirty="0"/>
          </a:p>
        </p:txBody>
      </p:sp>
    </p:spTree>
    <p:extLst>
      <p:ext uri="{BB962C8B-B14F-4D97-AF65-F5344CB8AC3E}">
        <p14:creationId xmlns:p14="http://schemas.microsoft.com/office/powerpoint/2010/main" val="286882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0064-B8E2-F031-4635-A4C3BD7BCCCA}"/>
              </a:ext>
            </a:extLst>
          </p:cNvPr>
          <p:cNvSpPr>
            <a:spLocks noGrp="1"/>
          </p:cNvSpPr>
          <p:nvPr>
            <p:ph type="ctrTitle"/>
          </p:nvPr>
        </p:nvSpPr>
        <p:spPr/>
        <p:txBody>
          <a:bodyPr/>
          <a:lstStyle/>
          <a:p>
            <a:r>
              <a:rPr lang="en-US" dirty="0"/>
              <a:t>Who am I?</a:t>
            </a:r>
          </a:p>
        </p:txBody>
      </p:sp>
    </p:spTree>
    <p:extLst>
      <p:ext uri="{BB962C8B-B14F-4D97-AF65-F5344CB8AC3E}">
        <p14:creationId xmlns:p14="http://schemas.microsoft.com/office/powerpoint/2010/main" val="987340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D605-4095-E92B-D6C5-806C94694DA2}"/>
              </a:ext>
            </a:extLst>
          </p:cNvPr>
          <p:cNvSpPr>
            <a:spLocks noGrp="1"/>
          </p:cNvSpPr>
          <p:nvPr>
            <p:ph type="title"/>
          </p:nvPr>
        </p:nvSpPr>
        <p:spPr/>
        <p:txBody>
          <a:bodyPr/>
          <a:lstStyle/>
          <a:p>
            <a:r>
              <a:rPr lang="en-US" dirty="0"/>
              <a:t>We’re Hiring!</a:t>
            </a:r>
          </a:p>
        </p:txBody>
      </p:sp>
      <p:sp>
        <p:nvSpPr>
          <p:cNvPr id="3" name="Footer Placeholder 2">
            <a:extLst>
              <a:ext uri="{FF2B5EF4-FFF2-40B4-BE49-F238E27FC236}">
                <a16:creationId xmlns:a16="http://schemas.microsoft.com/office/drawing/2014/main" id="{BBDF0B0E-CD0E-84C8-412A-CB4113F861A6}"/>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66FBFB39-C5BC-87E6-1D90-03B75122F738}"/>
              </a:ext>
            </a:extLst>
          </p:cNvPr>
          <p:cNvSpPr>
            <a:spLocks noGrp="1"/>
          </p:cNvSpPr>
          <p:nvPr>
            <p:ph type="sldNum" sz="quarter" idx="12"/>
          </p:nvPr>
        </p:nvSpPr>
        <p:spPr/>
        <p:txBody>
          <a:bodyPr/>
          <a:lstStyle/>
          <a:p>
            <a:fld id="{FC766537-94F2-A24E-B020-2BCDC9CD5735}" type="slidenum">
              <a:rPr lang="en-US" smtClean="0"/>
              <a:pPr/>
              <a:t>40</a:t>
            </a:fld>
            <a:r>
              <a:rPr lang="en-US"/>
              <a:t>   | </a:t>
            </a:r>
            <a:endParaRPr lang="en-US" dirty="0"/>
          </a:p>
        </p:txBody>
      </p:sp>
      <p:sp>
        <p:nvSpPr>
          <p:cNvPr id="5" name="Text Placeholder 4">
            <a:extLst>
              <a:ext uri="{FF2B5EF4-FFF2-40B4-BE49-F238E27FC236}">
                <a16:creationId xmlns:a16="http://schemas.microsoft.com/office/drawing/2014/main" id="{90E5E9FD-938F-3E6F-48B5-EF82924D98D1}"/>
              </a:ext>
            </a:extLst>
          </p:cNvPr>
          <p:cNvSpPr>
            <a:spLocks noGrp="1"/>
          </p:cNvSpPr>
          <p:nvPr>
            <p:ph type="body" sz="quarter" idx="13"/>
          </p:nvPr>
        </p:nvSpPr>
        <p:spPr>
          <a:xfrm>
            <a:off x="361245" y="1328045"/>
            <a:ext cx="10992556" cy="3955513"/>
          </a:xfrm>
        </p:spPr>
        <p:txBody>
          <a:bodyPr/>
          <a:lstStyle/>
          <a:p>
            <a:r>
              <a:rPr lang="en-US" dirty="0"/>
              <a:t>Currently a few open positions for entry level engineers </a:t>
            </a:r>
          </a:p>
          <a:p>
            <a:pPr lvl="1"/>
            <a:r>
              <a:rPr lang="en-US" dirty="0"/>
              <a:t>Thermal Analysis Engineer </a:t>
            </a:r>
            <a:r>
              <a:rPr lang="en-US" dirty="0">
                <a:hlinkClick r:id="rId2"/>
              </a:rPr>
              <a:t>https://talent.paylocity.com/Talent/Jobs/Details/1373031</a:t>
            </a:r>
            <a:endParaRPr lang="en-US" dirty="0"/>
          </a:p>
          <a:p>
            <a:pPr lvl="1"/>
            <a:r>
              <a:rPr lang="en-US" dirty="0"/>
              <a:t>Assembly Manufacturing Engineer</a:t>
            </a:r>
          </a:p>
          <a:p>
            <a:pPr marL="457200" lvl="1" indent="0">
              <a:buNone/>
            </a:pPr>
            <a:r>
              <a:rPr lang="en-US" dirty="0">
                <a:hlinkClick r:id="rId3"/>
              </a:rPr>
              <a:t>https://talent.paylocity.com/Talent/Jobs/Details/1264821</a:t>
            </a:r>
            <a:endParaRPr lang="en-US" dirty="0"/>
          </a:p>
          <a:p>
            <a:pPr marL="457200" lvl="1" indent="0">
              <a:buNone/>
            </a:pPr>
            <a:endParaRPr lang="en-US" dirty="0"/>
          </a:p>
          <a:p>
            <a:r>
              <a:rPr lang="en-US" dirty="0"/>
              <a:t>MRAS normally offers summer internship programs as well</a:t>
            </a:r>
          </a:p>
          <a:p>
            <a:pPr lvl="1"/>
            <a:r>
              <a:rPr lang="en-US" dirty="0"/>
              <a:t>Normally post around the March / April timeframe</a:t>
            </a:r>
          </a:p>
          <a:p>
            <a:pPr marL="457200" lvl="1" indent="0">
              <a:buNone/>
            </a:pPr>
            <a:endParaRPr lang="en-US" dirty="0"/>
          </a:p>
        </p:txBody>
      </p:sp>
    </p:spTree>
    <p:extLst>
      <p:ext uri="{BB962C8B-B14F-4D97-AF65-F5344CB8AC3E}">
        <p14:creationId xmlns:p14="http://schemas.microsoft.com/office/powerpoint/2010/main" val="5503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EC0647-E477-4198-99EF-8E11E2556BBA}"/>
              </a:ext>
            </a:extLst>
          </p:cNvPr>
          <p:cNvSpPr>
            <a:spLocks noGrp="1"/>
          </p:cNvSpPr>
          <p:nvPr>
            <p:ph type="ctrTitle"/>
          </p:nvPr>
        </p:nvSpPr>
        <p:spPr/>
        <p:txBody>
          <a:bodyPr/>
          <a:lstStyle/>
          <a:p>
            <a:r>
              <a:rPr lang="en-US" dirty="0"/>
              <a:t>Q&amp;A</a:t>
            </a:r>
          </a:p>
        </p:txBody>
      </p:sp>
    </p:spTree>
    <p:extLst>
      <p:ext uri="{BB962C8B-B14F-4D97-AF65-F5344CB8AC3E}">
        <p14:creationId xmlns:p14="http://schemas.microsoft.com/office/powerpoint/2010/main" val="301910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A2B0-7552-4618-A774-EC6334D32DFF}"/>
              </a:ext>
            </a:extLst>
          </p:cNvPr>
          <p:cNvSpPr>
            <a:spLocks noGrp="1"/>
          </p:cNvSpPr>
          <p:nvPr>
            <p:ph type="title"/>
          </p:nvPr>
        </p:nvSpPr>
        <p:spPr>
          <a:xfrm>
            <a:off x="361244" y="365125"/>
            <a:ext cx="11353677" cy="1325563"/>
          </a:xfrm>
        </p:spPr>
        <p:txBody>
          <a:bodyPr>
            <a:noAutofit/>
          </a:bodyPr>
          <a:lstStyle/>
          <a:p>
            <a:r>
              <a:rPr lang="en-US" sz="4267" dirty="0"/>
              <a:t>Charles Spinnato</a:t>
            </a:r>
            <a:br>
              <a:rPr lang="en-US" sz="3733" dirty="0"/>
            </a:br>
            <a:r>
              <a:rPr lang="en-US" sz="3200" dirty="0"/>
              <a:t>Lead Design Engineer</a:t>
            </a:r>
            <a:endParaRPr lang="en-US" sz="3733" dirty="0"/>
          </a:p>
        </p:txBody>
      </p:sp>
      <p:sp>
        <p:nvSpPr>
          <p:cNvPr id="3" name="Footer Placeholder 2">
            <a:extLst>
              <a:ext uri="{FF2B5EF4-FFF2-40B4-BE49-F238E27FC236}">
                <a16:creationId xmlns:a16="http://schemas.microsoft.com/office/drawing/2014/main" id="{C29DB766-E368-4476-893A-B200B3472013}"/>
              </a:ext>
            </a:extLst>
          </p:cNvPr>
          <p:cNvSpPr>
            <a:spLocks noGrp="1"/>
          </p:cNvSpPr>
          <p:nvPr>
            <p:ph type="ftr" sz="quarter" idx="11"/>
          </p:nvPr>
        </p:nvSpPr>
        <p:spPr>
          <a:xfrm>
            <a:off x="794738" y="6003263"/>
            <a:ext cx="8547737" cy="668500"/>
          </a:xfrm>
        </p:spPr>
        <p:txBody>
          <a:bodyPr/>
          <a:lstStyle/>
          <a:p>
            <a:pPr>
              <a:spcBef>
                <a:spcPts val="800"/>
              </a:spcBef>
            </a:pPr>
            <a:r>
              <a:rPr lang="en-US" sz="1333" dirty="0">
                <a:solidFill>
                  <a:schemeClr val="tx1">
                    <a:lumMod val="50000"/>
                    <a:lumOff val="50000"/>
                  </a:schemeClr>
                </a:solidFill>
              </a:rPr>
              <a:t>Middle River Aerostructure Systems</a:t>
            </a:r>
          </a:p>
          <a:p>
            <a:pPr>
              <a:spcBef>
                <a:spcPts val="800"/>
              </a:spcBef>
              <a:defRPr/>
            </a:pPr>
            <a:r>
              <a:rPr lang="en-US" sz="1333" dirty="0">
                <a:solidFill>
                  <a:schemeClr val="tx1">
                    <a:lumMod val="50000"/>
                    <a:lumOff val="50000"/>
                  </a:schemeClr>
                </a:solidFill>
              </a:rPr>
              <a:t>MRA Systems, LLC proprietary and confidential information. Not to be copied, disclosed or reproduced.</a:t>
            </a:r>
            <a:endParaRPr lang="en-US" sz="1333" dirty="0"/>
          </a:p>
        </p:txBody>
      </p:sp>
      <p:sp>
        <p:nvSpPr>
          <p:cNvPr id="4" name="Slide Number Placeholder 3">
            <a:extLst>
              <a:ext uri="{FF2B5EF4-FFF2-40B4-BE49-F238E27FC236}">
                <a16:creationId xmlns:a16="http://schemas.microsoft.com/office/drawing/2014/main" id="{1BB28E78-FB2E-4340-9875-0B87B456F7B7}"/>
              </a:ext>
            </a:extLst>
          </p:cNvPr>
          <p:cNvSpPr>
            <a:spLocks noGrp="1"/>
          </p:cNvSpPr>
          <p:nvPr>
            <p:ph type="sldNum" sz="quarter" idx="12"/>
          </p:nvPr>
        </p:nvSpPr>
        <p:spPr/>
        <p:txBody>
          <a:bodyPr/>
          <a:lstStyle/>
          <a:p>
            <a:fld id="{FC766537-94F2-A24E-B020-2BCDC9CD5735}" type="slidenum">
              <a:rPr lang="en-US" smtClean="0"/>
              <a:pPr/>
              <a:t>5</a:t>
            </a:fld>
            <a:r>
              <a:rPr lang="en-US"/>
              <a:t>   | </a:t>
            </a:r>
            <a:endParaRPr lang="en-US" dirty="0"/>
          </a:p>
        </p:txBody>
      </p:sp>
      <p:sp>
        <p:nvSpPr>
          <p:cNvPr id="5" name="Text Placeholder 4">
            <a:extLst>
              <a:ext uri="{FF2B5EF4-FFF2-40B4-BE49-F238E27FC236}">
                <a16:creationId xmlns:a16="http://schemas.microsoft.com/office/drawing/2014/main" id="{BAD73C42-A60C-4AF9-B9B6-66E8C8468CA9}"/>
              </a:ext>
            </a:extLst>
          </p:cNvPr>
          <p:cNvSpPr>
            <a:spLocks noGrp="1"/>
          </p:cNvSpPr>
          <p:nvPr>
            <p:ph type="body" sz="quarter" idx="13"/>
          </p:nvPr>
        </p:nvSpPr>
        <p:spPr>
          <a:xfrm>
            <a:off x="66376" y="1760671"/>
            <a:ext cx="10381491" cy="1986227"/>
          </a:xfrm>
        </p:spPr>
        <p:txBody>
          <a:bodyPr>
            <a:normAutofit fontScale="70000" lnSpcReduction="20000"/>
          </a:bodyPr>
          <a:lstStyle/>
          <a:p>
            <a:r>
              <a:rPr lang="en-US" dirty="0"/>
              <a:t>B.S. Aerospace Engineering (Aeronautics concentration), Mississippi State University</a:t>
            </a:r>
          </a:p>
          <a:p>
            <a:r>
              <a:rPr lang="en-US" dirty="0"/>
              <a:t>Academic experience: </a:t>
            </a:r>
          </a:p>
          <a:p>
            <a:pPr lvl="1"/>
            <a:r>
              <a:rPr lang="en-US" dirty="0"/>
              <a:t>AUVSI student UAS competition</a:t>
            </a:r>
          </a:p>
          <a:p>
            <a:pPr lvl="2"/>
            <a:r>
              <a:rPr lang="en-US" dirty="0"/>
              <a:t>Design, Build, Operate a UAV to perform ISR/Air delivery mission. </a:t>
            </a:r>
          </a:p>
          <a:p>
            <a:pPr lvl="2"/>
            <a:r>
              <a:rPr lang="en-US" dirty="0"/>
              <a:t>Multidisciplinary team included many different majors (aero, mech, electrical, CS, software)</a:t>
            </a:r>
          </a:p>
          <a:p>
            <a:pPr lvl="1"/>
            <a:r>
              <a:rPr lang="en-US" dirty="0"/>
              <a:t>Senior Thesis</a:t>
            </a:r>
          </a:p>
          <a:p>
            <a:pPr lvl="2"/>
            <a:r>
              <a:rPr lang="en-US" dirty="0"/>
              <a:t>Design and evaluate different wingtip devices for use on small-to-medium UAVs</a:t>
            </a:r>
          </a:p>
          <a:p>
            <a:endParaRPr lang="en-US" dirty="0"/>
          </a:p>
        </p:txBody>
      </p:sp>
      <p:pic>
        <p:nvPicPr>
          <p:cNvPr id="1026" name="Picture 2" descr="profile image">
            <a:extLst>
              <a:ext uri="{FF2B5EF4-FFF2-40B4-BE49-F238E27FC236}">
                <a16:creationId xmlns:a16="http://schemas.microsoft.com/office/drawing/2014/main" id="{E0CD4F0D-2E30-484F-A4A2-E75101255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161" y="84271"/>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ssissippi State University - FIRE">
            <a:extLst>
              <a:ext uri="{FF2B5EF4-FFF2-40B4-BE49-F238E27FC236}">
                <a16:creationId xmlns:a16="http://schemas.microsoft.com/office/drawing/2014/main" id="{BF18C802-D5BE-4560-B2A3-AB3DEEE5F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091" y="1760671"/>
            <a:ext cx="2150533" cy="2150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exp3.licdn.com/dms/image/C562DAQHIxM6DQAJuRg/profile-treasury-image-shrink_800_800/0/1597508221937?e=1623254400&amp;v=beta&amp;t=bYfRBqwQGT_3qP0D8i4ivBr919eu25PjJlc3xtoM7JE">
            <a:extLst>
              <a:ext uri="{FF2B5EF4-FFF2-40B4-BE49-F238E27FC236}">
                <a16:creationId xmlns:a16="http://schemas.microsoft.com/office/drawing/2014/main" id="{616883E3-0F14-45C6-8AD4-738B45973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35" y="3776133"/>
            <a:ext cx="3374004" cy="2530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EF8773C7-FB1B-44DE-9097-C51537123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333" y="3776134"/>
            <a:ext cx="3132667" cy="23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37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0A70-BAC3-05AF-4E44-E3F6B09CADCF}"/>
              </a:ext>
            </a:extLst>
          </p:cNvPr>
          <p:cNvSpPr>
            <a:spLocks noGrp="1"/>
          </p:cNvSpPr>
          <p:nvPr>
            <p:ph type="title"/>
          </p:nvPr>
        </p:nvSpPr>
        <p:spPr/>
        <p:txBody>
          <a:bodyPr/>
          <a:lstStyle/>
          <a:p>
            <a:r>
              <a:rPr lang="en-US" dirty="0"/>
              <a:t>More About Me</a:t>
            </a:r>
          </a:p>
        </p:txBody>
      </p:sp>
      <p:sp>
        <p:nvSpPr>
          <p:cNvPr id="3" name="Footer Placeholder 2">
            <a:extLst>
              <a:ext uri="{FF2B5EF4-FFF2-40B4-BE49-F238E27FC236}">
                <a16:creationId xmlns:a16="http://schemas.microsoft.com/office/drawing/2014/main" id="{46B21AC6-81CD-4839-72F3-B9097D4C5C9D}"/>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A9145B79-2560-E4EC-2C24-ACA54F97A441}"/>
              </a:ext>
            </a:extLst>
          </p:cNvPr>
          <p:cNvSpPr>
            <a:spLocks noGrp="1"/>
          </p:cNvSpPr>
          <p:nvPr>
            <p:ph type="sldNum" sz="quarter" idx="12"/>
          </p:nvPr>
        </p:nvSpPr>
        <p:spPr/>
        <p:txBody>
          <a:bodyPr/>
          <a:lstStyle/>
          <a:p>
            <a:fld id="{FC766537-94F2-A24E-B020-2BCDC9CD5735}" type="slidenum">
              <a:rPr lang="en-US" smtClean="0"/>
              <a:pPr/>
              <a:t>6</a:t>
            </a:fld>
            <a:r>
              <a:rPr lang="en-US"/>
              <a:t>   | </a:t>
            </a:r>
            <a:endParaRPr lang="en-US" dirty="0"/>
          </a:p>
        </p:txBody>
      </p:sp>
      <p:sp>
        <p:nvSpPr>
          <p:cNvPr id="5" name="Text Placeholder 4">
            <a:extLst>
              <a:ext uri="{FF2B5EF4-FFF2-40B4-BE49-F238E27FC236}">
                <a16:creationId xmlns:a16="http://schemas.microsoft.com/office/drawing/2014/main" id="{7544F7D0-F93A-46BF-DFF7-DD4886CFAF72}"/>
              </a:ext>
            </a:extLst>
          </p:cNvPr>
          <p:cNvSpPr>
            <a:spLocks noGrp="1"/>
          </p:cNvSpPr>
          <p:nvPr>
            <p:ph type="body" sz="quarter" idx="13"/>
          </p:nvPr>
        </p:nvSpPr>
        <p:spPr>
          <a:xfrm>
            <a:off x="361245" y="1486678"/>
            <a:ext cx="5533017" cy="4398813"/>
          </a:xfrm>
        </p:spPr>
        <p:txBody>
          <a:bodyPr>
            <a:normAutofit/>
          </a:bodyPr>
          <a:lstStyle/>
          <a:p>
            <a:r>
              <a:rPr lang="en-US" dirty="0"/>
              <a:t>Born in White Marsh, MD</a:t>
            </a:r>
          </a:p>
          <a:p>
            <a:r>
              <a:rPr lang="en-US" dirty="0"/>
              <a:t>Married 4/2021</a:t>
            </a:r>
          </a:p>
          <a:p>
            <a:pPr lvl="1"/>
            <a:r>
              <a:rPr lang="en-US" dirty="0"/>
              <a:t>Expecting 1</a:t>
            </a:r>
            <a:r>
              <a:rPr lang="en-US" baseline="30000" dirty="0"/>
              <a:t>st</a:t>
            </a:r>
            <a:r>
              <a:rPr lang="en-US" dirty="0"/>
              <a:t> child March 2023! </a:t>
            </a:r>
          </a:p>
          <a:p>
            <a:r>
              <a:rPr lang="en-US" dirty="0"/>
              <a:t>Big Orioles / Ravens / Mississippi State sports fan</a:t>
            </a:r>
          </a:p>
          <a:p>
            <a:r>
              <a:rPr lang="en-US" dirty="0"/>
              <a:t>Hobbies:</a:t>
            </a:r>
          </a:p>
          <a:p>
            <a:pPr lvl="1"/>
            <a:r>
              <a:rPr lang="en-US" dirty="0"/>
              <a:t>Avid RC aircraft pilot</a:t>
            </a:r>
          </a:p>
          <a:p>
            <a:pPr lvl="1"/>
            <a:r>
              <a:rPr lang="en-US" dirty="0"/>
              <a:t>Music (Drums, Guitar)</a:t>
            </a:r>
          </a:p>
          <a:p>
            <a:pPr lvl="1"/>
            <a:r>
              <a:rPr lang="en-US" dirty="0"/>
              <a:t>Video games (pretty much every genre)</a:t>
            </a:r>
          </a:p>
          <a:p>
            <a:endParaRPr lang="en-US" dirty="0"/>
          </a:p>
        </p:txBody>
      </p:sp>
      <p:pic>
        <p:nvPicPr>
          <p:cNvPr id="9" name="Picture 8">
            <a:extLst>
              <a:ext uri="{FF2B5EF4-FFF2-40B4-BE49-F238E27FC236}">
                <a16:creationId xmlns:a16="http://schemas.microsoft.com/office/drawing/2014/main" id="{0012A917-41E8-A553-533D-C3BDB50AECCE}"/>
              </a:ext>
            </a:extLst>
          </p:cNvPr>
          <p:cNvPicPr>
            <a:picLocks noChangeAspect="1"/>
          </p:cNvPicPr>
          <p:nvPr/>
        </p:nvPicPr>
        <p:blipFill>
          <a:blip r:embed="rId2"/>
          <a:stretch>
            <a:fillRect/>
          </a:stretch>
        </p:blipFill>
        <p:spPr>
          <a:xfrm>
            <a:off x="6704634" y="571412"/>
            <a:ext cx="4296860" cy="3216677"/>
          </a:xfrm>
          <a:prstGeom prst="rect">
            <a:avLst/>
          </a:prstGeom>
        </p:spPr>
      </p:pic>
    </p:spTree>
    <p:extLst>
      <p:ext uri="{BB962C8B-B14F-4D97-AF65-F5344CB8AC3E}">
        <p14:creationId xmlns:p14="http://schemas.microsoft.com/office/powerpoint/2010/main" val="72159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0064-B8E2-F031-4635-A4C3BD7BCCCA}"/>
              </a:ext>
            </a:extLst>
          </p:cNvPr>
          <p:cNvSpPr>
            <a:spLocks noGrp="1"/>
          </p:cNvSpPr>
          <p:nvPr>
            <p:ph type="ctrTitle"/>
          </p:nvPr>
        </p:nvSpPr>
        <p:spPr/>
        <p:txBody>
          <a:bodyPr/>
          <a:lstStyle/>
          <a:p>
            <a:r>
              <a:rPr lang="en-US" dirty="0"/>
              <a:t>What is MRAS?</a:t>
            </a:r>
          </a:p>
        </p:txBody>
      </p:sp>
    </p:spTree>
    <p:extLst>
      <p:ext uri="{BB962C8B-B14F-4D97-AF65-F5344CB8AC3E}">
        <p14:creationId xmlns:p14="http://schemas.microsoft.com/office/powerpoint/2010/main" val="2506767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D4B8-702B-4626-BB56-D0A71298ECF8}"/>
              </a:ext>
            </a:extLst>
          </p:cNvPr>
          <p:cNvSpPr>
            <a:spLocks noGrp="1"/>
          </p:cNvSpPr>
          <p:nvPr>
            <p:ph type="title"/>
          </p:nvPr>
        </p:nvSpPr>
        <p:spPr>
          <a:xfrm>
            <a:off x="361245" y="365126"/>
            <a:ext cx="10992556" cy="898190"/>
          </a:xfrm>
        </p:spPr>
        <p:txBody>
          <a:bodyPr>
            <a:normAutofit/>
          </a:bodyPr>
          <a:lstStyle/>
          <a:p>
            <a:r>
              <a:rPr lang="en-US" sz="4400" dirty="0"/>
              <a:t>MRAS History</a:t>
            </a:r>
          </a:p>
        </p:txBody>
      </p:sp>
      <p:sp>
        <p:nvSpPr>
          <p:cNvPr id="3" name="Footer Placeholder 2">
            <a:extLst>
              <a:ext uri="{FF2B5EF4-FFF2-40B4-BE49-F238E27FC236}">
                <a16:creationId xmlns:a16="http://schemas.microsoft.com/office/drawing/2014/main" id="{C1DD8B6F-AC18-498E-851A-3EA950D3E9B1}"/>
              </a:ext>
            </a:extLst>
          </p:cNvPr>
          <p:cNvSpPr>
            <a:spLocks noGrp="1"/>
          </p:cNvSpPr>
          <p:nvPr>
            <p:ph type="ftr" sz="quarter" idx="11"/>
          </p:nvPr>
        </p:nvSpPr>
        <p:spPr/>
        <p:txBody>
          <a:bodyPr/>
          <a:lstStyle/>
          <a:p>
            <a:pPr>
              <a:spcBef>
                <a:spcPts val="800"/>
              </a:spcBef>
            </a:pPr>
            <a:r>
              <a:rPr lang="en-US">
                <a:solidFill>
                  <a:schemeClr val="tx1">
                    <a:lumMod val="50000"/>
                    <a:lumOff val="50000"/>
                  </a:schemeClr>
                </a:solidFill>
              </a:rPr>
              <a:t>Middle River Aerostructure Systems</a:t>
            </a:r>
          </a:p>
          <a:p>
            <a:pPr>
              <a:spcBef>
                <a:spcPts val="800"/>
              </a:spcBef>
              <a:defRPr/>
            </a:pPr>
            <a:r>
              <a:rPr lang="en-US">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481705A7-A1B7-4247-82BC-C4C94BEB8F8B}"/>
              </a:ext>
            </a:extLst>
          </p:cNvPr>
          <p:cNvSpPr>
            <a:spLocks noGrp="1"/>
          </p:cNvSpPr>
          <p:nvPr>
            <p:ph type="sldNum" sz="quarter" idx="12"/>
          </p:nvPr>
        </p:nvSpPr>
        <p:spPr/>
        <p:txBody>
          <a:bodyPr/>
          <a:lstStyle/>
          <a:p>
            <a:fld id="{FC766537-94F2-A24E-B020-2BCDC9CD5735}" type="slidenum">
              <a:rPr lang="en-US" smtClean="0"/>
              <a:pPr/>
              <a:t>8</a:t>
            </a:fld>
            <a:r>
              <a:rPr lang="en-US"/>
              <a:t>   | </a:t>
            </a:r>
            <a:endParaRPr lang="en-US" dirty="0"/>
          </a:p>
        </p:txBody>
      </p:sp>
      <p:sp>
        <p:nvSpPr>
          <p:cNvPr id="5" name="Text Placeholder 4">
            <a:extLst>
              <a:ext uri="{FF2B5EF4-FFF2-40B4-BE49-F238E27FC236}">
                <a16:creationId xmlns:a16="http://schemas.microsoft.com/office/drawing/2014/main" id="{D36881B0-BF93-4A98-8D4D-3BC460188BEF}"/>
              </a:ext>
            </a:extLst>
          </p:cNvPr>
          <p:cNvSpPr>
            <a:spLocks noGrp="1"/>
          </p:cNvSpPr>
          <p:nvPr>
            <p:ph type="body" sz="quarter" idx="13"/>
          </p:nvPr>
        </p:nvSpPr>
        <p:spPr>
          <a:xfrm>
            <a:off x="361245" y="1371600"/>
            <a:ext cx="6785513" cy="4453133"/>
          </a:xfrm>
        </p:spPr>
        <p:txBody>
          <a:bodyPr>
            <a:normAutofit fontScale="77500" lnSpcReduction="20000"/>
          </a:bodyPr>
          <a:lstStyle/>
          <a:p>
            <a:pPr>
              <a:lnSpc>
                <a:spcPct val="110000"/>
              </a:lnSpc>
            </a:pPr>
            <a:r>
              <a:rPr lang="en-US" sz="2400" dirty="0"/>
              <a:t>Glenn L. Martin: Early aviation enthusiast and pioneer</a:t>
            </a:r>
          </a:p>
          <a:p>
            <a:pPr>
              <a:lnSpc>
                <a:spcPct val="110000"/>
              </a:lnSpc>
            </a:pPr>
            <a:r>
              <a:rPr lang="en-US" sz="2400" dirty="0"/>
              <a:t>Early Business dealings</a:t>
            </a:r>
          </a:p>
          <a:p>
            <a:pPr lvl="1">
              <a:lnSpc>
                <a:spcPct val="110000"/>
              </a:lnSpc>
            </a:pPr>
            <a:r>
              <a:rPr lang="en-US" sz="2000" dirty="0"/>
              <a:t>1915: Trained William Boeing how to fly and sold him 1st aircraft</a:t>
            </a:r>
          </a:p>
          <a:p>
            <a:pPr lvl="1">
              <a:lnSpc>
                <a:spcPct val="110000"/>
              </a:lnSpc>
            </a:pPr>
            <a:r>
              <a:rPr lang="en-US" sz="2000" dirty="0"/>
              <a:t>1915: Hired Donald Douglas from MIT</a:t>
            </a:r>
          </a:p>
          <a:p>
            <a:pPr lvl="1">
              <a:lnSpc>
                <a:spcPct val="110000"/>
              </a:lnSpc>
            </a:pPr>
            <a:r>
              <a:rPr lang="en-US" sz="2000" dirty="0"/>
              <a:t>1916: Briefly merged with Wright Brothers company</a:t>
            </a:r>
          </a:p>
          <a:p>
            <a:pPr>
              <a:lnSpc>
                <a:spcPct val="110000"/>
              </a:lnSpc>
            </a:pPr>
            <a:r>
              <a:rPr lang="en-US" sz="2400" dirty="0"/>
              <a:t>Originally manufactured planes at a Cleveland, OH plant but moved company operations to Middle River, MD in 1928</a:t>
            </a:r>
          </a:p>
          <a:p>
            <a:pPr>
              <a:lnSpc>
                <a:spcPct val="110000"/>
              </a:lnSpc>
            </a:pPr>
            <a:r>
              <a:rPr lang="en-US" sz="2400" dirty="0"/>
              <a:t>Produced multiple bomber planes for US &amp; foreign customers, including the B-10</a:t>
            </a:r>
          </a:p>
          <a:p>
            <a:pPr>
              <a:lnSpc>
                <a:spcPct val="110000"/>
              </a:lnSpc>
            </a:pPr>
            <a:r>
              <a:rPr lang="en-US" sz="2400" dirty="0"/>
              <a:t>Produced the Martin M-130 for Pan Am - “China Clipper”</a:t>
            </a:r>
          </a:p>
          <a:p>
            <a:pPr lvl="1">
              <a:lnSpc>
                <a:spcPct val="110000"/>
              </a:lnSpc>
            </a:pPr>
            <a:r>
              <a:rPr lang="en-US" sz="2133" dirty="0"/>
              <a:t>First commercial transpacific flights from California to the Philippines</a:t>
            </a:r>
          </a:p>
        </p:txBody>
      </p:sp>
      <p:pic>
        <p:nvPicPr>
          <p:cNvPr id="8" name="Picture 7">
            <a:extLst>
              <a:ext uri="{FF2B5EF4-FFF2-40B4-BE49-F238E27FC236}">
                <a16:creationId xmlns:a16="http://schemas.microsoft.com/office/drawing/2014/main" id="{49B421D6-2946-4700-A4D1-BA1C298C5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9914" y="136345"/>
            <a:ext cx="2397634" cy="1913021"/>
          </a:xfrm>
          <a:prstGeom prst="rect">
            <a:avLst/>
          </a:prstGeom>
        </p:spPr>
      </p:pic>
      <p:pic>
        <p:nvPicPr>
          <p:cNvPr id="9" name="Picture 8">
            <a:extLst>
              <a:ext uri="{FF2B5EF4-FFF2-40B4-BE49-F238E27FC236}">
                <a16:creationId xmlns:a16="http://schemas.microsoft.com/office/drawing/2014/main" id="{8D133C03-5805-426C-A1CB-4543D7509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589" y="2122810"/>
            <a:ext cx="3029959" cy="1900390"/>
          </a:xfrm>
          <a:prstGeom prst="rect">
            <a:avLst/>
          </a:prstGeom>
        </p:spPr>
      </p:pic>
      <p:sp>
        <p:nvSpPr>
          <p:cNvPr id="10" name="TextBox 9">
            <a:extLst>
              <a:ext uri="{FF2B5EF4-FFF2-40B4-BE49-F238E27FC236}">
                <a16:creationId xmlns:a16="http://schemas.microsoft.com/office/drawing/2014/main" id="{3048F02B-982D-408A-81CE-BBF54B9F0B46}"/>
              </a:ext>
            </a:extLst>
          </p:cNvPr>
          <p:cNvSpPr txBox="1"/>
          <p:nvPr/>
        </p:nvSpPr>
        <p:spPr>
          <a:xfrm>
            <a:off x="11207417" y="3604496"/>
            <a:ext cx="920416" cy="41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342900" indent="-342900">
              <a:lnSpc>
                <a:spcPct val="150000"/>
              </a:lnSpc>
              <a:buFont typeface="Arial" panose="020B0604020202020204" pitchFamily="34" charset="0"/>
              <a:buChar char="•"/>
              <a:defRPr sz="1600">
                <a:solidFill>
                  <a:srgbClr val="1E4191"/>
                </a:solidFill>
                <a:latin typeface="GE Inspira" pitchFamily="34" charset="0"/>
              </a:defRPr>
            </a:lvl1pPr>
          </a:lstStyle>
          <a:p>
            <a:pPr marL="0" indent="0">
              <a:buNone/>
            </a:pPr>
            <a:r>
              <a:rPr lang="en-US" dirty="0">
                <a:solidFill>
                  <a:schemeClr val="bg1"/>
                </a:solidFill>
                <a:latin typeface="Arial" panose="020B0604020202020204" pitchFamily="34" charset="0"/>
                <a:cs typeface="Arial" panose="020B0604020202020204" pitchFamily="34" charset="0"/>
              </a:rPr>
              <a:t>M-130</a:t>
            </a:r>
          </a:p>
        </p:txBody>
      </p:sp>
      <p:pic>
        <p:nvPicPr>
          <p:cNvPr id="11" name="Picture 10">
            <a:extLst>
              <a:ext uri="{FF2B5EF4-FFF2-40B4-BE49-F238E27FC236}">
                <a16:creationId xmlns:a16="http://schemas.microsoft.com/office/drawing/2014/main" id="{9E7CCB7C-BEC4-47C8-8F7E-8A103525B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316" y="4049255"/>
            <a:ext cx="2735488" cy="1864743"/>
          </a:xfrm>
          <a:prstGeom prst="rect">
            <a:avLst/>
          </a:prstGeom>
        </p:spPr>
      </p:pic>
      <p:sp>
        <p:nvSpPr>
          <p:cNvPr id="12" name="TextBox 11">
            <a:extLst>
              <a:ext uri="{FF2B5EF4-FFF2-40B4-BE49-F238E27FC236}">
                <a16:creationId xmlns:a16="http://schemas.microsoft.com/office/drawing/2014/main" id="{5F735324-6970-4966-A29F-C5CEF2CB1ED5}"/>
              </a:ext>
            </a:extLst>
          </p:cNvPr>
          <p:cNvSpPr txBox="1"/>
          <p:nvPr/>
        </p:nvSpPr>
        <p:spPr>
          <a:xfrm>
            <a:off x="11147291" y="5497987"/>
            <a:ext cx="870257" cy="4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342900" indent="-342900">
              <a:lnSpc>
                <a:spcPct val="150000"/>
              </a:lnSpc>
              <a:buFont typeface="Arial" panose="020B0604020202020204" pitchFamily="34" charset="0"/>
              <a:buChar char="•"/>
              <a:defRPr sz="1600">
                <a:solidFill>
                  <a:srgbClr val="1E4191"/>
                </a:solidFill>
                <a:latin typeface="GE Inspira" pitchFamily="34" charset="0"/>
              </a:defRPr>
            </a:lvl1pPr>
          </a:lstStyle>
          <a:p>
            <a:pPr marL="0" indent="0">
              <a:buNone/>
            </a:pPr>
            <a:r>
              <a:rPr lang="en-US" dirty="0">
                <a:solidFill>
                  <a:schemeClr val="bg1"/>
                </a:solidFill>
                <a:latin typeface="Arial" panose="020B0604020202020204" pitchFamily="34" charset="0"/>
                <a:cs typeface="Arial" panose="020B0604020202020204" pitchFamily="34" charset="0"/>
              </a:rPr>
              <a:t>B-10B</a:t>
            </a:r>
          </a:p>
        </p:txBody>
      </p:sp>
    </p:spTree>
    <p:extLst>
      <p:ext uri="{BB962C8B-B14F-4D97-AF65-F5344CB8AC3E}">
        <p14:creationId xmlns:p14="http://schemas.microsoft.com/office/powerpoint/2010/main" val="1857905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D4B8-702B-4626-BB56-D0A71298ECF8}"/>
              </a:ext>
            </a:extLst>
          </p:cNvPr>
          <p:cNvSpPr>
            <a:spLocks noGrp="1"/>
          </p:cNvSpPr>
          <p:nvPr>
            <p:ph type="title"/>
          </p:nvPr>
        </p:nvSpPr>
        <p:spPr>
          <a:xfrm>
            <a:off x="361245" y="365126"/>
            <a:ext cx="10992556" cy="898190"/>
          </a:xfrm>
        </p:spPr>
        <p:txBody>
          <a:bodyPr>
            <a:normAutofit/>
          </a:bodyPr>
          <a:lstStyle/>
          <a:p>
            <a:r>
              <a:rPr lang="en-US" sz="4400" dirty="0"/>
              <a:t>MRAS History</a:t>
            </a:r>
          </a:p>
        </p:txBody>
      </p:sp>
      <p:sp>
        <p:nvSpPr>
          <p:cNvPr id="3" name="Footer Placeholder 2">
            <a:extLst>
              <a:ext uri="{FF2B5EF4-FFF2-40B4-BE49-F238E27FC236}">
                <a16:creationId xmlns:a16="http://schemas.microsoft.com/office/drawing/2014/main" id="{C1DD8B6F-AC18-498E-851A-3EA950D3E9B1}"/>
              </a:ext>
            </a:extLst>
          </p:cNvPr>
          <p:cNvSpPr>
            <a:spLocks noGrp="1"/>
          </p:cNvSpPr>
          <p:nvPr>
            <p:ph type="ftr" sz="quarter" idx="11"/>
          </p:nvPr>
        </p:nvSpPr>
        <p:spPr/>
        <p:txBody>
          <a:bodyPr/>
          <a:lstStyle/>
          <a:p>
            <a:pPr>
              <a:spcBef>
                <a:spcPts val="800"/>
              </a:spcBef>
            </a:pPr>
            <a:r>
              <a:rPr lang="en-US" dirty="0">
                <a:solidFill>
                  <a:schemeClr val="tx1">
                    <a:lumMod val="50000"/>
                    <a:lumOff val="50000"/>
                  </a:schemeClr>
                </a:solidFill>
              </a:rPr>
              <a:t>Middle River Aerostructure Systems</a:t>
            </a:r>
          </a:p>
          <a:p>
            <a:pPr>
              <a:spcBef>
                <a:spcPts val="800"/>
              </a:spcBef>
              <a:defRPr/>
            </a:pPr>
            <a:r>
              <a:rPr lang="en-US" dirty="0">
                <a:solidFill>
                  <a:schemeClr val="tx1">
                    <a:lumMod val="50000"/>
                    <a:lumOff val="50000"/>
                  </a:schemeClr>
                </a:solidFill>
              </a:rPr>
              <a:t>MRA Systems, LLC proprietary and confidential information. Not to be copied, disclosed or reproduced.</a:t>
            </a:r>
            <a:endParaRPr lang="en-US" dirty="0"/>
          </a:p>
        </p:txBody>
      </p:sp>
      <p:sp>
        <p:nvSpPr>
          <p:cNvPr id="4" name="Slide Number Placeholder 3">
            <a:extLst>
              <a:ext uri="{FF2B5EF4-FFF2-40B4-BE49-F238E27FC236}">
                <a16:creationId xmlns:a16="http://schemas.microsoft.com/office/drawing/2014/main" id="{481705A7-A1B7-4247-82BC-C4C94BEB8F8B}"/>
              </a:ext>
            </a:extLst>
          </p:cNvPr>
          <p:cNvSpPr>
            <a:spLocks noGrp="1"/>
          </p:cNvSpPr>
          <p:nvPr>
            <p:ph type="sldNum" sz="quarter" idx="12"/>
          </p:nvPr>
        </p:nvSpPr>
        <p:spPr/>
        <p:txBody>
          <a:bodyPr/>
          <a:lstStyle/>
          <a:p>
            <a:fld id="{FC766537-94F2-A24E-B020-2BCDC9CD5735}" type="slidenum">
              <a:rPr lang="en-US" smtClean="0"/>
              <a:pPr/>
              <a:t>9</a:t>
            </a:fld>
            <a:r>
              <a:rPr lang="en-US"/>
              <a:t>   | </a:t>
            </a:r>
            <a:endParaRPr lang="en-US" dirty="0"/>
          </a:p>
        </p:txBody>
      </p:sp>
      <p:sp>
        <p:nvSpPr>
          <p:cNvPr id="5" name="Text Placeholder 4">
            <a:extLst>
              <a:ext uri="{FF2B5EF4-FFF2-40B4-BE49-F238E27FC236}">
                <a16:creationId xmlns:a16="http://schemas.microsoft.com/office/drawing/2014/main" id="{D36881B0-BF93-4A98-8D4D-3BC460188BEF}"/>
              </a:ext>
            </a:extLst>
          </p:cNvPr>
          <p:cNvSpPr>
            <a:spLocks noGrp="1"/>
          </p:cNvSpPr>
          <p:nvPr>
            <p:ph type="body" sz="quarter" idx="13"/>
          </p:nvPr>
        </p:nvSpPr>
        <p:spPr>
          <a:xfrm>
            <a:off x="361245" y="1120878"/>
            <a:ext cx="9192232" cy="4703856"/>
          </a:xfrm>
        </p:spPr>
        <p:txBody>
          <a:bodyPr>
            <a:noAutofit/>
          </a:bodyPr>
          <a:lstStyle/>
          <a:p>
            <a:pPr>
              <a:lnSpc>
                <a:spcPct val="120000"/>
              </a:lnSpc>
            </a:pPr>
            <a:r>
              <a:rPr lang="en-US" sz="1600" dirty="0"/>
              <a:t>WWII: Produced the B-26 Marauder bomber &amp; expanded manufacturing capability with government support</a:t>
            </a:r>
          </a:p>
          <a:p>
            <a:pPr>
              <a:lnSpc>
                <a:spcPct val="120000"/>
              </a:lnSpc>
            </a:pPr>
            <a:r>
              <a:rPr lang="en-US" sz="1600" dirty="0"/>
              <a:t>Post War: Produced commercial airplane Martin 4-0-4, the B-57 bomber, P5M Marlin seaplane  &amp; P6M Sea Master jet</a:t>
            </a:r>
          </a:p>
          <a:p>
            <a:pPr>
              <a:lnSpc>
                <a:spcPct val="120000"/>
              </a:lnSpc>
            </a:pPr>
            <a:r>
              <a:rPr lang="en-US" sz="1600" dirty="0"/>
              <a:t>1961: The Martin company was bought by American Marietta to become Martin Marietta</a:t>
            </a:r>
          </a:p>
          <a:p>
            <a:pPr>
              <a:lnSpc>
                <a:spcPct val="120000"/>
              </a:lnSpc>
            </a:pPr>
            <a:r>
              <a:rPr lang="en-US" sz="1600" dirty="0"/>
              <a:t>1970’s: Transitioned into the missile &amp; space industry with the Titan program</a:t>
            </a:r>
          </a:p>
          <a:p>
            <a:pPr>
              <a:lnSpc>
                <a:spcPct val="120000"/>
              </a:lnSpc>
            </a:pPr>
            <a:r>
              <a:rPr lang="en-US" sz="1600" dirty="0"/>
              <a:t>1980’s: Vertical launch systems, Patriot Launcher PAC-3 system, MK 41 VLS for the Navy</a:t>
            </a:r>
          </a:p>
          <a:p>
            <a:pPr>
              <a:lnSpc>
                <a:spcPct val="120000"/>
              </a:lnSpc>
            </a:pPr>
            <a:r>
              <a:rPr lang="en-US" sz="1600" dirty="0"/>
              <a:t>1995: Merger between Martin Marietta &amp; Lockheed created one of the largest defense contractor in the world: Lockheed Martin</a:t>
            </a:r>
          </a:p>
          <a:p>
            <a:pPr>
              <a:lnSpc>
                <a:spcPct val="120000"/>
              </a:lnSpc>
            </a:pPr>
            <a:r>
              <a:rPr lang="en-US" sz="1600" dirty="0"/>
              <a:t>1997: The Middle River Aircraft Systems nacelle business was created as a wholly owned subsidiary within the GE family</a:t>
            </a:r>
          </a:p>
          <a:p>
            <a:pPr>
              <a:lnSpc>
                <a:spcPct val="120000"/>
              </a:lnSpc>
            </a:pPr>
            <a:r>
              <a:rPr lang="en-US" sz="1600" dirty="0"/>
              <a:t>2019: MRAS is sold to ST Engineering</a:t>
            </a:r>
          </a:p>
        </p:txBody>
      </p:sp>
      <p:pic>
        <p:nvPicPr>
          <p:cNvPr id="6" name="Picture 5">
            <a:extLst>
              <a:ext uri="{FF2B5EF4-FFF2-40B4-BE49-F238E27FC236}">
                <a16:creationId xmlns:a16="http://schemas.microsoft.com/office/drawing/2014/main" id="{C9FE20DC-1D4A-40E2-B5A5-F99DCC5FE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8763" y="481929"/>
            <a:ext cx="2123830" cy="1919834"/>
          </a:xfrm>
          <a:prstGeom prst="rect">
            <a:avLst/>
          </a:prstGeom>
        </p:spPr>
      </p:pic>
      <p:pic>
        <p:nvPicPr>
          <p:cNvPr id="8" name="Picture 7">
            <a:extLst>
              <a:ext uri="{FF2B5EF4-FFF2-40B4-BE49-F238E27FC236}">
                <a16:creationId xmlns:a16="http://schemas.microsoft.com/office/drawing/2014/main" id="{AF92A9C6-FB56-4653-B8FD-803A42ABF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3477" y="2726714"/>
            <a:ext cx="2159116" cy="2759686"/>
          </a:xfrm>
          <a:prstGeom prst="rect">
            <a:avLst/>
          </a:prstGeom>
        </p:spPr>
      </p:pic>
    </p:spTree>
    <p:extLst>
      <p:ext uri="{BB962C8B-B14F-4D97-AF65-F5344CB8AC3E}">
        <p14:creationId xmlns:p14="http://schemas.microsoft.com/office/powerpoint/2010/main" val="3630111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25222</TotalTime>
  <Words>2902</Words>
  <Application>Microsoft Office PowerPoint</Application>
  <PresentationFormat>Widescreen</PresentationFormat>
  <Paragraphs>432</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Narrow</vt:lpstr>
      <vt:lpstr>Calibri</vt:lpstr>
      <vt:lpstr>Calibri Light</vt:lpstr>
      <vt:lpstr>Cambria Math</vt:lpstr>
      <vt:lpstr>GE Inspira</vt:lpstr>
      <vt:lpstr>GE Inspira Pitch</vt:lpstr>
      <vt:lpstr>Wingdings</vt:lpstr>
      <vt:lpstr>Office Theme</vt:lpstr>
      <vt:lpstr>Middle River Aerostructure Systems (MRAS)</vt:lpstr>
      <vt:lpstr>PowerPoint Presentation</vt:lpstr>
      <vt:lpstr>Outline</vt:lpstr>
      <vt:lpstr>Who am I?</vt:lpstr>
      <vt:lpstr>Charles Spinnato Lead Design Engineer</vt:lpstr>
      <vt:lpstr>More About Me</vt:lpstr>
      <vt:lpstr>What is MRAS?</vt:lpstr>
      <vt:lpstr>MRAS History</vt:lpstr>
      <vt:lpstr>MRAS History</vt:lpstr>
      <vt:lpstr>Current Customers &amp; Products</vt:lpstr>
      <vt:lpstr>Current Customers &amp; Products</vt:lpstr>
      <vt:lpstr>Timeline of Programs</vt:lpstr>
      <vt:lpstr>How do Turbofan engines work?</vt:lpstr>
      <vt:lpstr>PowerPoint Presentation</vt:lpstr>
      <vt:lpstr>Engine Performance-  Key Parameters</vt:lpstr>
      <vt:lpstr>What’s a Nacelle?</vt:lpstr>
      <vt:lpstr>What’s a Nacelle?</vt:lpstr>
      <vt:lpstr>Propulsion System = Nacelle + Engine + EBU</vt:lpstr>
      <vt:lpstr>What’s the purpose of a Nacelle?</vt:lpstr>
      <vt:lpstr>Common Types of Nacelle</vt:lpstr>
      <vt:lpstr>Under Wing Mounted Nacelle D-Duct</vt:lpstr>
      <vt:lpstr>Fuselage Mounted Nacelle</vt:lpstr>
      <vt:lpstr>Inlet Key Functions and Requirements</vt:lpstr>
      <vt:lpstr>Fan Cowl Key Functions and Requirements</vt:lpstr>
      <vt:lpstr>Thrust Reverser Key Functions and Requirements</vt:lpstr>
      <vt:lpstr>Why Have a Thrust Reverser?</vt:lpstr>
      <vt:lpstr>Short Duct Separate Flow Thrust Reverser</vt:lpstr>
      <vt:lpstr>Long Duct Mixed Flow Thrust Reverser</vt:lpstr>
      <vt:lpstr>Stowed</vt:lpstr>
      <vt:lpstr>50% Deployed</vt:lpstr>
      <vt:lpstr>100% Deployed</vt:lpstr>
      <vt:lpstr>Primary (Core) Exhaust Key functions and requirements</vt:lpstr>
      <vt:lpstr>Primary exhaust cross section</vt:lpstr>
      <vt:lpstr>Career</vt:lpstr>
      <vt:lpstr>Career Path</vt:lpstr>
      <vt:lpstr>What do I do as a Lead Design Engineer?</vt:lpstr>
      <vt:lpstr>Career Highlight-  Singapore Airshow Display</vt:lpstr>
      <vt:lpstr>PowerPoint Presentation</vt:lpstr>
      <vt:lpstr>Career Advice </vt:lpstr>
      <vt:lpstr>We’re Hiring!</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Guo sheng Huang</dc:creator>
  <cp:lastModifiedBy>SPINNATO, Charles Nicholas</cp:lastModifiedBy>
  <cp:revision>104</cp:revision>
  <dcterms:created xsi:type="dcterms:W3CDTF">2018-04-27T03:53:48Z</dcterms:created>
  <dcterms:modified xsi:type="dcterms:W3CDTF">2022-11-15T17:24:52Z</dcterms:modified>
</cp:coreProperties>
</file>