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Barlow Semi Condensed" panose="020B0604020202020204" charset="0"/>
      <p:regular r:id="rId20"/>
      <p:bold r:id="rId21"/>
      <p:italic r:id="rId22"/>
      <p:boldItalic r:id="rId23"/>
    </p:embeddedFont>
    <p:embeddedFont>
      <p:font typeface="Barlow Semi Condensed Light" panose="020B0604020202020204" charset="0"/>
      <p:regular r:id="rId24"/>
      <p:bold r:id="rId25"/>
      <p:italic r:id="rId26"/>
      <p:boldItalic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Lato Light" panose="020B0604020202020204" charset="0"/>
      <p:regular r:id="rId32"/>
      <p:bold r:id="rId33"/>
      <p:italic r:id="rId34"/>
      <p:boldItalic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Montserrat Medium" panose="020B0604020202020204" charset="0"/>
      <p:regular r:id="rId40"/>
      <p:bold r:id="rId41"/>
      <p:italic r:id="rId42"/>
      <p:boldItalic r:id="rId43"/>
    </p:embeddedFont>
    <p:embeddedFont>
      <p:font typeface="Roboto Slab Regular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63" y="144"/>
      </p:cViewPr>
      <p:guideLst/>
    </p:cSldViewPr>
  </p:slideViewPr>
  <p:notesTextViewPr>
    <p:cViewPr>
      <p:scale>
        <a:sx n="1" d="1"/>
        <a:sy n="1" d="1"/>
      </p:scale>
      <p:origin x="0" y="-21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ialsmarts.umbc.edu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advocacy.umbc.edu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advocacy.umbc.edu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s.umbc.edu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UMBC Financial Smarts Website Link: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https://financialsmarts.umbc.edu/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798787c58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798787c58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myUMBC Academic Groups: Global Studies, Ancient Studies, Biology, Chemistry and Biochemistry, American Studies, and much more!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find academic groups: Go to myUMBC, Click on “Groups”, and go to “Academic and Departamental”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get connected with outside organizations if you can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Success Meeting link: https://lrc.umbc.edu/academic-success-meeting/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Advocate link: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https://academicadvocacy.umbc.edu/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Kayleigh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b92b124f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b92b124f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Success Meeting link: https://lrc.umbc.edu/academic-success-meeting/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Advocate link: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https://academicadvocacy.umbc.edu/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798787c6df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798787c6df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798787c6df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798787c6df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98787c6df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98787c6df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798787c6df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798787c6df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UMBC Career Center link: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https://careers.umbc.edu/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UMBCworks link: http://www.careers.umbc.edu/umbcworks/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1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1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1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1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1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92" name="Google Shape;292;p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17" name="Google Shape;317;p1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3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3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13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45" name="Google Shape;345;p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3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48" name="Google Shape;348;p1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_1_1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03">
  <p:cSld name="TITLE_AND_BODY_2_1">
    <p:bg>
      <p:bgPr>
        <a:solidFill>
          <a:schemeClr val="accent4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5"/>
          <p:cNvSpPr/>
          <p:nvPr/>
        </p:nvSpPr>
        <p:spPr>
          <a:xfrm rot="10800000" flipH="1">
            <a:off x="-1" y="-878674"/>
            <a:ext cx="5143276" cy="1752485"/>
          </a:xfrm>
          <a:custGeom>
            <a:avLst/>
            <a:gdLst/>
            <a:ahLst/>
            <a:cxnLst/>
            <a:rect l="l" t="t" r="r" b="b"/>
            <a:pathLst>
              <a:path w="208483" h="109479" extrusionOk="0">
                <a:moveTo>
                  <a:pt x="104241" y="0"/>
                </a:moveTo>
                <a:cubicBezTo>
                  <a:pt x="61044" y="0"/>
                  <a:pt x="22883" y="21616"/>
                  <a:pt x="0" y="54639"/>
                </a:cubicBezTo>
                <a:lnTo>
                  <a:pt x="0" y="109479"/>
                </a:lnTo>
                <a:lnTo>
                  <a:pt x="208482" y="109479"/>
                </a:lnTo>
                <a:lnTo>
                  <a:pt x="208482" y="54639"/>
                </a:lnTo>
                <a:cubicBezTo>
                  <a:pt x="185599" y="21616"/>
                  <a:pt x="147439" y="0"/>
                  <a:pt x="10424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5"/>
          <p:cNvSpPr/>
          <p:nvPr/>
        </p:nvSpPr>
        <p:spPr>
          <a:xfrm flipH="1">
            <a:off x="4000724" y="4257676"/>
            <a:ext cx="5143276" cy="1752485"/>
          </a:xfrm>
          <a:custGeom>
            <a:avLst/>
            <a:gdLst/>
            <a:ahLst/>
            <a:cxnLst/>
            <a:rect l="l" t="t" r="r" b="b"/>
            <a:pathLst>
              <a:path w="208483" h="109479" extrusionOk="0">
                <a:moveTo>
                  <a:pt x="104241" y="0"/>
                </a:moveTo>
                <a:cubicBezTo>
                  <a:pt x="61044" y="0"/>
                  <a:pt x="22883" y="21616"/>
                  <a:pt x="0" y="54639"/>
                </a:cubicBezTo>
                <a:lnTo>
                  <a:pt x="0" y="109479"/>
                </a:lnTo>
                <a:lnTo>
                  <a:pt x="208482" y="109479"/>
                </a:lnTo>
                <a:lnTo>
                  <a:pt x="208482" y="54639"/>
                </a:lnTo>
                <a:cubicBezTo>
                  <a:pt x="185599" y="21616"/>
                  <a:pt x="147439" y="0"/>
                  <a:pt x="10424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5"/>
          <p:cNvSpPr txBox="1">
            <a:spLocks noGrp="1"/>
          </p:cNvSpPr>
          <p:nvPr>
            <p:ph type="body" idx="1"/>
          </p:nvPr>
        </p:nvSpPr>
        <p:spPr>
          <a:xfrm>
            <a:off x="714125" y="846525"/>
            <a:ext cx="7715700" cy="3613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04800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Montserrat"/>
              <a:buAutoNum type="arabicPeriod"/>
              <a:defRPr sz="1300"/>
            </a:lvl1pPr>
            <a:lvl2pPr marL="914400" lvl="1" indent="-304800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1200"/>
              <a:buFont typeface="Montserrat"/>
              <a:buAutoNum type="alphaLcPeriod"/>
              <a:defRPr sz="13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Font typeface="Muli"/>
              <a:buAutoNum type="romanLcPeriod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Font typeface="Muli"/>
              <a:buAutoNum type="arabicPeriod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Font typeface="Muli"/>
              <a:buAutoNum type="alphaLcPeriod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Font typeface="Muli"/>
              <a:buAutoNum type="romanLcPeriod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Font typeface="Muli"/>
              <a:buAutoNum type="arabicPeriod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Font typeface="Muli"/>
              <a:buAutoNum type="alphaLcPeriod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Font typeface="Muli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389" name="Google Shape;389;p15"/>
          <p:cNvSpPr txBox="1">
            <a:spLocks noGrp="1"/>
          </p:cNvSpPr>
          <p:nvPr>
            <p:ph type="title"/>
          </p:nvPr>
        </p:nvSpPr>
        <p:spPr>
          <a:xfrm>
            <a:off x="701600" y="412250"/>
            <a:ext cx="77292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90" name="Google Shape;390;p15"/>
          <p:cNvGrpSpPr/>
          <p:nvPr/>
        </p:nvGrpSpPr>
        <p:grpSpPr>
          <a:xfrm>
            <a:off x="8262172" y="607844"/>
            <a:ext cx="335405" cy="335228"/>
            <a:chOff x="-4030775" y="413625"/>
            <a:chExt cx="88425" cy="88425"/>
          </a:xfrm>
        </p:grpSpPr>
        <p:sp>
          <p:nvSpPr>
            <p:cNvPr id="391" name="Google Shape;391;p15"/>
            <p:cNvSpPr/>
            <p:nvPr/>
          </p:nvSpPr>
          <p:spPr>
            <a:xfrm>
              <a:off x="-3986575" y="413625"/>
              <a:ext cx="25" cy="88425"/>
            </a:xfrm>
            <a:custGeom>
              <a:avLst/>
              <a:gdLst/>
              <a:ahLst/>
              <a:cxnLst/>
              <a:rect l="l" t="t" r="r" b="b"/>
              <a:pathLst>
                <a:path w="1" h="3537" fill="none" extrusionOk="0">
                  <a:moveTo>
                    <a:pt x="1" y="0"/>
                  </a:moveTo>
                  <a:lnTo>
                    <a:pt x="1" y="3536"/>
                  </a:lnTo>
                </a:path>
              </a:pathLst>
            </a:custGeom>
            <a:noFill/>
            <a:ln w="76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-4030775" y="457825"/>
              <a:ext cx="88425" cy="25"/>
            </a:xfrm>
            <a:custGeom>
              <a:avLst/>
              <a:gdLst/>
              <a:ahLst/>
              <a:cxnLst/>
              <a:rect l="l" t="t" r="r" b="b"/>
              <a:pathLst>
                <a:path w="3537" h="1" fill="none" extrusionOk="0">
                  <a:moveTo>
                    <a:pt x="3536" y="0"/>
                  </a:moveTo>
                  <a:lnTo>
                    <a:pt x="1" y="0"/>
                  </a:lnTo>
                </a:path>
              </a:pathLst>
            </a:custGeom>
            <a:noFill/>
            <a:ln w="76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15"/>
          <p:cNvGrpSpPr/>
          <p:nvPr/>
        </p:nvGrpSpPr>
        <p:grpSpPr>
          <a:xfrm>
            <a:off x="531122" y="4589707"/>
            <a:ext cx="335405" cy="335228"/>
            <a:chOff x="-4030775" y="413625"/>
            <a:chExt cx="88425" cy="88425"/>
          </a:xfrm>
        </p:grpSpPr>
        <p:sp>
          <p:nvSpPr>
            <p:cNvPr id="394" name="Google Shape;394;p15"/>
            <p:cNvSpPr/>
            <p:nvPr/>
          </p:nvSpPr>
          <p:spPr>
            <a:xfrm>
              <a:off x="-3986575" y="413625"/>
              <a:ext cx="25" cy="88425"/>
            </a:xfrm>
            <a:custGeom>
              <a:avLst/>
              <a:gdLst/>
              <a:ahLst/>
              <a:cxnLst/>
              <a:rect l="l" t="t" r="r" b="b"/>
              <a:pathLst>
                <a:path w="1" h="3537" fill="none" extrusionOk="0">
                  <a:moveTo>
                    <a:pt x="1" y="0"/>
                  </a:moveTo>
                  <a:lnTo>
                    <a:pt x="1" y="3536"/>
                  </a:lnTo>
                </a:path>
              </a:pathLst>
            </a:custGeom>
            <a:noFill/>
            <a:ln w="762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-4030775" y="457825"/>
              <a:ext cx="88425" cy="25"/>
            </a:xfrm>
            <a:custGeom>
              <a:avLst/>
              <a:gdLst/>
              <a:ahLst/>
              <a:cxnLst/>
              <a:rect l="l" t="t" r="r" b="b"/>
              <a:pathLst>
                <a:path w="3537" h="1" fill="none" extrusionOk="0">
                  <a:moveTo>
                    <a:pt x="3536" y="0"/>
                  </a:moveTo>
                  <a:lnTo>
                    <a:pt x="1" y="0"/>
                  </a:lnTo>
                </a:path>
              </a:pathLst>
            </a:custGeom>
            <a:noFill/>
            <a:ln w="762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5"/>
          <p:cNvGrpSpPr/>
          <p:nvPr/>
        </p:nvGrpSpPr>
        <p:grpSpPr>
          <a:xfrm>
            <a:off x="1406947" y="218557"/>
            <a:ext cx="335405" cy="335228"/>
            <a:chOff x="-4030775" y="413625"/>
            <a:chExt cx="88425" cy="88425"/>
          </a:xfrm>
        </p:grpSpPr>
        <p:sp>
          <p:nvSpPr>
            <p:cNvPr id="397" name="Google Shape;397;p15"/>
            <p:cNvSpPr/>
            <p:nvPr/>
          </p:nvSpPr>
          <p:spPr>
            <a:xfrm>
              <a:off x="-3986575" y="413625"/>
              <a:ext cx="25" cy="88425"/>
            </a:xfrm>
            <a:custGeom>
              <a:avLst/>
              <a:gdLst/>
              <a:ahLst/>
              <a:cxnLst/>
              <a:rect l="l" t="t" r="r" b="b"/>
              <a:pathLst>
                <a:path w="1" h="3537" fill="none" extrusionOk="0">
                  <a:moveTo>
                    <a:pt x="1" y="0"/>
                  </a:moveTo>
                  <a:lnTo>
                    <a:pt x="1" y="3536"/>
                  </a:lnTo>
                </a:path>
              </a:pathLst>
            </a:custGeom>
            <a:noFill/>
            <a:ln w="762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-4030775" y="457825"/>
              <a:ext cx="88425" cy="25"/>
            </a:xfrm>
            <a:custGeom>
              <a:avLst/>
              <a:gdLst/>
              <a:ahLst/>
              <a:cxnLst/>
              <a:rect l="l" t="t" r="r" b="b"/>
              <a:pathLst>
                <a:path w="3537" h="1" fill="none" extrusionOk="0">
                  <a:moveTo>
                    <a:pt x="3536" y="0"/>
                  </a:moveTo>
                  <a:lnTo>
                    <a:pt x="1" y="0"/>
                  </a:lnTo>
                </a:path>
              </a:pathLst>
            </a:custGeom>
            <a:noFill/>
            <a:ln w="762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51" name="Google Shape;51;p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469949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-140400" y="3784204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079301" y="44162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407150" y="4701449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96576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7800547" y="46533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471997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28659" y="350927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8327788" y="46647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154025" y="4093698"/>
            <a:ext cx="508851" cy="47871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5222963" y="889722"/>
            <a:ext cx="292923" cy="464285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/>
            </a:lvl1pPr>
            <a:lvl2pPr marL="914400" lvl="1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2pPr>
            <a:lvl3pPr marL="1371600" lvl="2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3pPr>
            <a:lvl4pPr marL="1828800" lvl="3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4pPr>
            <a:lvl5pPr marL="2286000" lvl="4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5pPr>
            <a:lvl6pPr marL="2743200" lvl="5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6pPr>
            <a:lvl7pPr marL="3200400" lvl="6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7pPr>
            <a:lvl8pPr marL="3657600" lvl="7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8pPr>
            <a:lvl9pPr marL="4114800" lvl="8" indent="-419100" algn="ctr">
              <a:spcBef>
                <a:spcPts val="1000"/>
              </a:spcBef>
              <a:spcAft>
                <a:spcPts val="1000"/>
              </a:spcAft>
              <a:buSzPts val="3000"/>
              <a:buChar char="◦"/>
              <a:defRPr sz="3000" i="1"/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5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13" name="Google Shape;113;p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16" name="Google Shape;11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7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74" name="Google Shape;174;p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7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77" name="Google Shape;17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683000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4637114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3"/>
          </p:nvPr>
        </p:nvSpPr>
        <p:spPr>
          <a:xfrm>
            <a:off x="6591228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06" name="Google Shape;206;p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8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209" name="Google Shape;209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94200" y="78224"/>
            <a:ext cx="141600" cy="14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-140400" y="150205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>
            <a:off x="8079301" y="3776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696550" y="917625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8924303" y="11938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>
            <a:off x="7724347" y="7671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8923937" y="451941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528659" y="-12472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8327788" y="6261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9"/>
          <p:cNvGrpSpPr/>
          <p:nvPr/>
        </p:nvGrpSpPr>
        <p:grpSpPr>
          <a:xfrm>
            <a:off x="154025" y="438904"/>
            <a:ext cx="508851" cy="478711"/>
            <a:chOff x="5972700" y="2330200"/>
            <a:chExt cx="411625" cy="387275"/>
          </a:xfrm>
        </p:grpSpPr>
        <p:sp>
          <p:nvSpPr>
            <p:cNvPr id="231" name="Google Shape;231;p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457200" y="41777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7720375" y="103875"/>
            <a:ext cx="626400" cy="6264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>
            <a:off x="7915421" y="229147"/>
            <a:ext cx="236882" cy="375437"/>
            <a:chOff x="6718575" y="2318625"/>
            <a:chExt cx="256950" cy="407375"/>
          </a:xfrm>
        </p:grpSpPr>
        <p:sp>
          <p:nvSpPr>
            <p:cNvPr id="236" name="Google Shape;236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9"/>
          <p:cNvSpPr txBox="1">
            <a:spLocks noGrp="1"/>
          </p:cNvSpPr>
          <p:nvPr>
            <p:ph type="sldNum" idx="12"/>
          </p:nvPr>
        </p:nvSpPr>
        <p:spPr>
          <a:xfrm>
            <a:off x="8117984" y="43036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10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61" name="Google Shape;261;p1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10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64" name="Google Shape;264;p1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help-use-presentation-templat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utureme.org/" TargetMode="External"/><Relationship Id="rId4" Type="http://schemas.openxmlformats.org/officeDocument/2006/relationships/hyperlink" Target="http://www.slidescarnival.com/copyright-and-legal-informa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Letter to my Future Self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5"/>
          <p:cNvSpPr txBox="1">
            <a:spLocks noGrp="1"/>
          </p:cNvSpPr>
          <p:nvPr>
            <p:ph type="body" idx="1"/>
          </p:nvPr>
        </p:nvSpPr>
        <p:spPr>
          <a:xfrm>
            <a:off x="3037300" y="708475"/>
            <a:ext cx="2516400" cy="17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A resource to help you get tips of how to better manage your money and plan for a good financial future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UMBC Financial Smarts</a:t>
            </a:r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body" idx="2"/>
          </p:nvPr>
        </p:nvSpPr>
        <p:spPr>
          <a:xfrm>
            <a:off x="3037300" y="2537400"/>
            <a:ext cx="2671500" cy="18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Relevant resources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b="1"/>
              <a:t>CashCourse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b="1"/>
              <a:t>CashCoach 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b="1"/>
              <a:t>CashClips</a:t>
            </a:r>
            <a:endParaRPr b="1"/>
          </a:p>
        </p:txBody>
      </p:sp>
      <p:pic>
        <p:nvPicPr>
          <p:cNvPr id="497" name="Google Shape;4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150" y="1357350"/>
            <a:ext cx="2560800" cy="14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6"/>
          <p:cNvSpPr/>
          <p:nvPr/>
        </p:nvSpPr>
        <p:spPr>
          <a:xfrm>
            <a:off x="3893200" y="1127419"/>
            <a:ext cx="3855147" cy="300127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A6BCC9"/>
          </a:solidFill>
          <a:ln w="9525" cap="flat" cmpd="sng">
            <a:solidFill>
              <a:srgbClr val="DEE9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6"/>
          <p:cNvSpPr/>
          <p:nvPr/>
        </p:nvSpPr>
        <p:spPr>
          <a:xfrm>
            <a:off x="4054525" y="1286800"/>
            <a:ext cx="35325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BCC9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Place your screenshot here</a:t>
            </a:r>
            <a:endParaRPr sz="1000">
              <a:solidFill>
                <a:srgbClr val="A6BCC9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504" name="Google Shape;504;p26"/>
          <p:cNvSpPr txBox="1">
            <a:spLocks noGrp="1"/>
          </p:cNvSpPr>
          <p:nvPr>
            <p:ph type="body" idx="4294967295"/>
          </p:nvPr>
        </p:nvSpPr>
        <p:spPr>
          <a:xfrm>
            <a:off x="1425050" y="411175"/>
            <a:ext cx="2181900" cy="4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2BDC7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CashClips</a:t>
            </a:r>
            <a:endParaRPr sz="1800">
              <a:solidFill>
                <a:srgbClr val="02BDC7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/>
              <a:t>Short modules that help students to gain financial literacy </a:t>
            </a:r>
            <a:endParaRPr sz="1800"/>
          </a:p>
        </p:txBody>
      </p:sp>
      <p:sp>
        <p:nvSpPr>
          <p:cNvPr id="505" name="Google Shape;505;p2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506" name="Google Shape;5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4525" y="1227300"/>
            <a:ext cx="3532500" cy="231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12" name="Google Shape;512;p27"/>
          <p:cNvSpPr txBox="1"/>
          <p:nvPr/>
        </p:nvSpPr>
        <p:spPr>
          <a:xfrm>
            <a:off x="1658925" y="769950"/>
            <a:ext cx="2166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Lato"/>
                <a:ea typeface="Lato"/>
                <a:cs typeface="Lato"/>
                <a:sym typeface="Lato"/>
              </a:rPr>
              <a:t>myUMBC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3" name="Google Shape;5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300" y="689225"/>
            <a:ext cx="2633701" cy="369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27"/>
          <p:cNvSpPr txBox="1"/>
          <p:nvPr/>
        </p:nvSpPr>
        <p:spPr>
          <a:xfrm>
            <a:off x="1182700" y="1452575"/>
            <a:ext cx="32385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A great way to get involved with clubs and people within your major 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Clubs can also provide networking opportunities as professors, alumni, or other professionals sometimes are guest speakers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myUMBC groups for your major can provide internship, job, and scholarship opportunities!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good to have more than one stream of income</a:t>
            </a:r>
            <a:endParaRPr/>
          </a:p>
        </p:txBody>
      </p:sp>
      <p:sp>
        <p:nvSpPr>
          <p:cNvPr id="520" name="Google Shape;520;p28"/>
          <p:cNvSpPr txBox="1">
            <a:spLocks noGrp="1"/>
          </p:cNvSpPr>
          <p:nvPr>
            <p:ph type="body" idx="1"/>
          </p:nvPr>
        </p:nvSpPr>
        <p:spPr>
          <a:xfrm>
            <a:off x="2622475" y="2212900"/>
            <a:ext cx="2693100" cy="20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1800"/>
              <a:t>Life can be unpredictable, and it’s important to be prepared. Explore side hustles or other options you can do to gain extra income. </a:t>
            </a:r>
            <a:endParaRPr sz="1800"/>
          </a:p>
        </p:txBody>
      </p:sp>
      <p:pic>
        <p:nvPicPr>
          <p:cNvPr id="521" name="Google Shape;521;p28"/>
          <p:cNvPicPr preferRelativeResize="0"/>
          <p:nvPr/>
        </p:nvPicPr>
        <p:blipFill rotWithShape="1">
          <a:blip r:embed="rId3">
            <a:alphaModFix/>
          </a:blip>
          <a:srcRect l="16930" r="16936"/>
          <a:stretch/>
        </p:blipFill>
        <p:spPr>
          <a:xfrm>
            <a:off x="5404650" y="-161575"/>
            <a:ext cx="3861900" cy="386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2" name="Google Shape;522;p2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9"/>
          <p:cNvSpPr txBox="1">
            <a:spLocks noGrp="1"/>
          </p:cNvSpPr>
          <p:nvPr>
            <p:ph type="sldNum" idx="12"/>
          </p:nvPr>
        </p:nvSpPr>
        <p:spPr>
          <a:xfrm>
            <a:off x="8117984" y="43036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528" name="Google Shape;528;p29"/>
          <p:cNvSpPr txBox="1"/>
          <p:nvPr/>
        </p:nvSpPr>
        <p:spPr>
          <a:xfrm>
            <a:off x="1327150" y="666775"/>
            <a:ext cx="361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Lato"/>
                <a:ea typeface="Lato"/>
                <a:cs typeface="Lato"/>
                <a:sym typeface="Lato"/>
              </a:rPr>
              <a:t>Academic Success Center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9" name="Google Shape;529;p29"/>
          <p:cNvSpPr txBox="1"/>
          <p:nvPr/>
        </p:nvSpPr>
        <p:spPr>
          <a:xfrm>
            <a:off x="1174775" y="1254802"/>
            <a:ext cx="3349500" cy="30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Academic Success Meetings can help you better manage your time, develop better study skills, and help you find resources on campus  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If your situation is more dire, and Academic Advocate is a great way to get back on track and manage life struggles 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30" name="Google Shape;5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650" y="1428750"/>
            <a:ext cx="2490725" cy="24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0"/>
          <p:cNvSpPr txBox="1">
            <a:spLocks noGrp="1"/>
          </p:cNvSpPr>
          <p:nvPr>
            <p:ph type="sldNum" idx="12"/>
          </p:nvPr>
        </p:nvSpPr>
        <p:spPr>
          <a:xfrm>
            <a:off x="8117984" y="43036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36" name="Google Shape;536;p30"/>
          <p:cNvSpPr txBox="1"/>
          <p:nvPr/>
        </p:nvSpPr>
        <p:spPr>
          <a:xfrm>
            <a:off x="1402500" y="650900"/>
            <a:ext cx="4111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Lato"/>
                <a:ea typeface="Lato"/>
                <a:cs typeface="Lato"/>
                <a:sym typeface="Lato"/>
              </a:rPr>
              <a:t>Professors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7" name="Google Shape;537;p30"/>
          <p:cNvSpPr txBox="1"/>
          <p:nvPr/>
        </p:nvSpPr>
        <p:spPr>
          <a:xfrm>
            <a:off x="992200" y="1492250"/>
            <a:ext cx="3349500" cy="26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Professors are not only resources for learning, but opportunities to network and to help you outside of the classroom 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Having great relationships for your teachers is important for research opportunities, recommendation letters, and more!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38" name="Google Shape;5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075" y="1715425"/>
            <a:ext cx="3262651" cy="217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1"/>
          <p:cNvSpPr txBox="1">
            <a:spLocks noGrp="1"/>
          </p:cNvSpPr>
          <p:nvPr>
            <p:ph type="ctrTitle" idx="4294967295"/>
          </p:nvPr>
        </p:nvSpPr>
        <p:spPr>
          <a:xfrm>
            <a:off x="1524275" y="554650"/>
            <a:ext cx="6643500" cy="8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Thanks for Listening!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544" name="Google Shape;544;p3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45" name="Google Shape;545;p31"/>
          <p:cNvSpPr txBox="1"/>
          <p:nvPr/>
        </p:nvSpPr>
        <p:spPr>
          <a:xfrm>
            <a:off x="2984500" y="1349275"/>
            <a:ext cx="28575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3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Any questions?</a:t>
            </a:r>
            <a:endParaRPr sz="12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46" name="Google Shape;5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8450" y="3949000"/>
            <a:ext cx="442775" cy="4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5283" y="3924488"/>
            <a:ext cx="498225" cy="4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6187" y="3888187"/>
            <a:ext cx="564425" cy="56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1"/>
          <p:cNvSpPr txBox="1"/>
          <p:nvPr/>
        </p:nvSpPr>
        <p:spPr>
          <a:xfrm>
            <a:off x="2452700" y="2761856"/>
            <a:ext cx="3675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Make sure to follow OCSS on social media and myUMBC to stay up to date on all of our events!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50" name="Google Shape;55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7125" y="3921287"/>
            <a:ext cx="498225" cy="4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2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556" name="Google Shape;556;p32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Presentation template by </a:t>
            </a:r>
            <a:r>
              <a:rPr lang="en" sz="2400" u="sng">
                <a:solidFill>
                  <a:srgbClr val="02BDC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</a:t>
            </a:r>
            <a:endParaRPr sz="2400">
              <a:solidFill>
                <a:srgbClr val="02BDC7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Photographs by </a:t>
            </a:r>
            <a:r>
              <a:rPr lang="en" sz="2400" u="sng">
                <a:solidFill>
                  <a:srgbClr val="02BDC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sz="2400">
              <a:solidFill>
                <a:srgbClr val="02BDC7"/>
              </a:solidFill>
            </a:endParaRPr>
          </a:p>
        </p:txBody>
      </p:sp>
      <p:sp>
        <p:nvSpPr>
          <p:cNvPr id="557" name="Google Shape;557;p3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09" name="Google Shape;409;p17"/>
          <p:cNvSpPr txBox="1"/>
          <p:nvPr/>
        </p:nvSpPr>
        <p:spPr>
          <a:xfrm>
            <a:off x="1711900" y="720250"/>
            <a:ext cx="598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What is OCSS?</a:t>
            </a:r>
            <a:endParaRPr sz="18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p17"/>
          <p:cNvSpPr txBox="1"/>
          <p:nvPr/>
        </p:nvSpPr>
        <p:spPr>
          <a:xfrm>
            <a:off x="1139250" y="1628375"/>
            <a:ext cx="3338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OCSS 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stands for </a:t>
            </a:r>
            <a:r>
              <a:rPr lang="en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Off campus student services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. We serve 4 populations: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Transfers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Veterans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Adult learners 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(Anyone over 25 years old) and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Commuters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. OCSS is packed with an amazing staff that’s here for you.  </a:t>
            </a:r>
            <a:endParaRPr/>
          </a:p>
        </p:txBody>
      </p:sp>
      <p:pic>
        <p:nvPicPr>
          <p:cNvPr id="411" name="Google Shape;4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2500" y="140341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25" y="1955788"/>
            <a:ext cx="1277949" cy="191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350" y="1923575"/>
            <a:ext cx="1278007" cy="191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4825" y="1923575"/>
            <a:ext cx="1277950" cy="191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4250" y="1923575"/>
            <a:ext cx="2220550" cy="19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6275" y="1923575"/>
            <a:ext cx="2300674" cy="19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8"/>
          <p:cNvSpPr txBox="1"/>
          <p:nvPr/>
        </p:nvSpPr>
        <p:spPr>
          <a:xfrm>
            <a:off x="185925" y="4244900"/>
            <a:ext cx="1278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4C2F4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Business Technology</a:t>
            </a: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22" name="Google Shape;422;p18"/>
          <p:cNvSpPr txBox="1"/>
          <p:nvPr/>
        </p:nvSpPr>
        <p:spPr>
          <a:xfrm>
            <a:off x="1621513" y="4336400"/>
            <a:ext cx="1205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9999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CS</a:t>
            </a:r>
            <a:endParaRPr sz="120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23" name="Google Shape;423;p18"/>
          <p:cNvSpPr txBox="1"/>
          <p:nvPr/>
        </p:nvSpPr>
        <p:spPr>
          <a:xfrm>
            <a:off x="2984800" y="4301550"/>
            <a:ext cx="1278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4C2F4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Psychology</a:t>
            </a: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24" name="Google Shape;424;p18"/>
          <p:cNvSpPr txBox="1"/>
          <p:nvPr/>
        </p:nvSpPr>
        <p:spPr>
          <a:xfrm>
            <a:off x="4384250" y="4244900"/>
            <a:ext cx="22206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9999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Pre med &amp; Public Health</a:t>
            </a:r>
            <a:endParaRPr sz="120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25" name="Google Shape;425;p18"/>
          <p:cNvSpPr txBox="1"/>
          <p:nvPr/>
        </p:nvSpPr>
        <p:spPr>
          <a:xfrm>
            <a:off x="6726275" y="4244900"/>
            <a:ext cx="2300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4C2F4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Business Technology</a:t>
            </a: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26" name="Google Shape;426;p18"/>
          <p:cNvSpPr txBox="1"/>
          <p:nvPr/>
        </p:nvSpPr>
        <p:spPr>
          <a:xfrm>
            <a:off x="1639575" y="3904100"/>
            <a:ext cx="12057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9999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Anya Hossaini</a:t>
            </a:r>
            <a:endParaRPr b="1">
              <a:solidFill>
                <a:srgbClr val="EA9999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27" name="Google Shape;427;p18"/>
          <p:cNvSpPr txBox="1"/>
          <p:nvPr/>
        </p:nvSpPr>
        <p:spPr>
          <a:xfrm>
            <a:off x="3020950" y="3904100"/>
            <a:ext cx="13632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4C2F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Henri Maindidze</a:t>
            </a:r>
            <a:endParaRPr b="1">
              <a:solidFill>
                <a:srgbClr val="A4C2F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28" name="Google Shape;428;p18"/>
          <p:cNvSpPr txBox="1"/>
          <p:nvPr/>
        </p:nvSpPr>
        <p:spPr>
          <a:xfrm>
            <a:off x="4891675" y="3904100"/>
            <a:ext cx="12057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9999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Asiyah Bora</a:t>
            </a:r>
            <a:endParaRPr b="1">
              <a:solidFill>
                <a:srgbClr val="EA9999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A9999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29" name="Google Shape;429;p18"/>
          <p:cNvSpPr txBox="1"/>
          <p:nvPr/>
        </p:nvSpPr>
        <p:spPr>
          <a:xfrm>
            <a:off x="7273763" y="3904100"/>
            <a:ext cx="12057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4C2F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Emeka Nwosu</a:t>
            </a:r>
            <a:endParaRPr b="1">
              <a:solidFill>
                <a:srgbClr val="A4C2F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30" name="Google Shape;430;p18"/>
          <p:cNvSpPr txBox="1"/>
          <p:nvPr/>
        </p:nvSpPr>
        <p:spPr>
          <a:xfrm>
            <a:off x="258200" y="3904100"/>
            <a:ext cx="12057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4C2F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Emiley Sale</a:t>
            </a:r>
            <a:endParaRPr b="1">
              <a:solidFill>
                <a:srgbClr val="A4C2F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31" name="Google Shape;431;p18"/>
          <p:cNvSpPr txBox="1"/>
          <p:nvPr/>
        </p:nvSpPr>
        <p:spPr>
          <a:xfrm>
            <a:off x="1377875" y="187900"/>
            <a:ext cx="6022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Transfer Student Network Leaders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(TSNs)</a:t>
            </a:r>
            <a:endParaRPr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/>
          <p:nvPr/>
        </p:nvSpPr>
        <p:spPr>
          <a:xfrm>
            <a:off x="574850" y="4301575"/>
            <a:ext cx="1205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9999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Chemical Engineering</a:t>
            </a:r>
            <a:endParaRPr sz="120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37" name="Google Shape;437;p19"/>
          <p:cNvSpPr txBox="1"/>
          <p:nvPr/>
        </p:nvSpPr>
        <p:spPr>
          <a:xfrm>
            <a:off x="3829925" y="4301550"/>
            <a:ext cx="1278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4C2F4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Media &amp; Communications</a:t>
            </a: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38" name="Google Shape;438;p19"/>
          <p:cNvSpPr txBox="1"/>
          <p:nvPr/>
        </p:nvSpPr>
        <p:spPr>
          <a:xfrm>
            <a:off x="6364775" y="4373850"/>
            <a:ext cx="2300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9999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Global Studies</a:t>
            </a: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39" name="Google Shape;439;p19"/>
          <p:cNvSpPr txBox="1"/>
          <p:nvPr/>
        </p:nvSpPr>
        <p:spPr>
          <a:xfrm>
            <a:off x="574850" y="3892263"/>
            <a:ext cx="12057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9999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Aria Grizzel</a:t>
            </a:r>
            <a:endParaRPr b="1">
              <a:solidFill>
                <a:srgbClr val="EA9999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40" name="Google Shape;440;p19"/>
          <p:cNvSpPr txBox="1"/>
          <p:nvPr/>
        </p:nvSpPr>
        <p:spPr>
          <a:xfrm>
            <a:off x="3787325" y="3904100"/>
            <a:ext cx="13632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4C2F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Samuel Murril</a:t>
            </a:r>
            <a:endParaRPr b="1">
              <a:solidFill>
                <a:srgbClr val="A4C2F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41" name="Google Shape;441;p19"/>
          <p:cNvSpPr txBox="1"/>
          <p:nvPr/>
        </p:nvSpPr>
        <p:spPr>
          <a:xfrm>
            <a:off x="6726279" y="3968575"/>
            <a:ext cx="15777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9999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Kayleigh Nelson</a:t>
            </a:r>
            <a:endParaRPr b="1">
              <a:solidFill>
                <a:srgbClr val="A4C2F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42" name="Google Shape;442;p19"/>
          <p:cNvSpPr txBox="1"/>
          <p:nvPr/>
        </p:nvSpPr>
        <p:spPr>
          <a:xfrm>
            <a:off x="1377875" y="187900"/>
            <a:ext cx="602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Commuter Assistants (CAs) </a:t>
            </a:r>
            <a:endParaRPr/>
          </a:p>
        </p:txBody>
      </p:sp>
      <p:pic>
        <p:nvPicPr>
          <p:cNvPr id="443" name="Google Shape;4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00" y="1829500"/>
            <a:ext cx="1644299" cy="19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775" y="1805825"/>
            <a:ext cx="1644299" cy="203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4850" y="1862475"/>
            <a:ext cx="1577749" cy="2033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0"/>
          <p:cNvSpPr txBox="1"/>
          <p:nvPr/>
        </p:nvSpPr>
        <p:spPr>
          <a:xfrm>
            <a:off x="185925" y="4244900"/>
            <a:ext cx="1278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51" name="Google Shape;451;p20"/>
          <p:cNvSpPr txBox="1"/>
          <p:nvPr/>
        </p:nvSpPr>
        <p:spPr>
          <a:xfrm>
            <a:off x="3801550" y="4435475"/>
            <a:ext cx="1205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EA9999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Biology</a:t>
            </a:r>
            <a:endParaRPr sz="1200" dirty="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EA9999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52" name="Google Shape;452;p20"/>
          <p:cNvSpPr txBox="1"/>
          <p:nvPr/>
        </p:nvSpPr>
        <p:spPr>
          <a:xfrm>
            <a:off x="1001781" y="4435475"/>
            <a:ext cx="1577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A4C2F4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Mech Engineer</a:t>
            </a:r>
            <a:endParaRPr sz="1200" dirty="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53" name="Google Shape;453;p20"/>
          <p:cNvSpPr txBox="1"/>
          <p:nvPr/>
        </p:nvSpPr>
        <p:spPr>
          <a:xfrm>
            <a:off x="6314100" y="4435475"/>
            <a:ext cx="2300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4C2F4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Major: Financial Economics</a:t>
            </a: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A4C2F4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54" name="Google Shape;454;p20"/>
          <p:cNvSpPr txBox="1"/>
          <p:nvPr/>
        </p:nvSpPr>
        <p:spPr>
          <a:xfrm>
            <a:off x="3836313" y="4078400"/>
            <a:ext cx="12780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EA9999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Uche Anaeto</a:t>
            </a:r>
            <a:endParaRPr b="1" dirty="0">
              <a:solidFill>
                <a:srgbClr val="EA9999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55" name="Google Shape;455;p20"/>
          <p:cNvSpPr txBox="1"/>
          <p:nvPr/>
        </p:nvSpPr>
        <p:spPr>
          <a:xfrm>
            <a:off x="1082263" y="4035488"/>
            <a:ext cx="13632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4C2F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Mastewal Hunde</a:t>
            </a:r>
            <a:endParaRPr b="1">
              <a:solidFill>
                <a:srgbClr val="A4C2F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56" name="Google Shape;456;p20"/>
          <p:cNvSpPr txBox="1"/>
          <p:nvPr/>
        </p:nvSpPr>
        <p:spPr>
          <a:xfrm>
            <a:off x="6755688" y="4102475"/>
            <a:ext cx="12057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A4C2F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Reina Maeda</a:t>
            </a:r>
            <a:endParaRPr b="1">
              <a:solidFill>
                <a:srgbClr val="A4C2F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57" name="Google Shape;457;p20"/>
          <p:cNvSpPr txBox="1"/>
          <p:nvPr/>
        </p:nvSpPr>
        <p:spPr>
          <a:xfrm>
            <a:off x="1463925" y="187900"/>
            <a:ext cx="602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Commuter Assistants (Continued)</a:t>
            </a:r>
            <a:endParaRPr/>
          </a:p>
        </p:txBody>
      </p:sp>
      <p:pic>
        <p:nvPicPr>
          <p:cNvPr id="458" name="Google Shape;4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850" y="1828375"/>
            <a:ext cx="14100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9962" y="1846609"/>
            <a:ext cx="1577752" cy="210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3675" y="1842374"/>
            <a:ext cx="1644300" cy="2112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will be doing today</a:t>
            </a:r>
            <a:endParaRPr/>
          </a:p>
        </p:txBody>
      </p:sp>
      <p:sp>
        <p:nvSpPr>
          <p:cNvPr id="466" name="Google Shape;466;p21"/>
          <p:cNvSpPr txBox="1">
            <a:spLocks noGrp="1"/>
          </p:cNvSpPr>
          <p:nvPr>
            <p:ph type="body" idx="2"/>
          </p:nvPr>
        </p:nvSpPr>
        <p:spPr>
          <a:xfrm>
            <a:off x="479900" y="3905925"/>
            <a:ext cx="49437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2BDC7"/>
                </a:solidFill>
              </a:rPr>
              <a:t>More info on how to use this template at </a:t>
            </a:r>
            <a:r>
              <a:rPr lang="en" sz="1000" b="1" u="sng">
                <a:solidFill>
                  <a:srgbClr val="02BDC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www.slidescarnival.com/help-use-presentation-template</a:t>
            </a:r>
            <a:endParaRPr sz="1000" b="1">
              <a:solidFill>
                <a:srgbClr val="02BDC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2BDC7"/>
                </a:solidFill>
              </a:rPr>
              <a:t>This template is free to use under </a:t>
            </a:r>
            <a:r>
              <a:rPr lang="en" sz="1000" u="sng">
                <a:solidFill>
                  <a:srgbClr val="02BDC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license</a:t>
            </a:r>
            <a:r>
              <a:rPr lang="en" sz="1000">
                <a:solidFill>
                  <a:srgbClr val="02BDC7"/>
                </a:solidFill>
              </a:rPr>
              <a:t>. You can keep the Credits slide or mention SlidesCarnival and other resources used in a slide footer.</a:t>
            </a:r>
            <a:endParaRPr sz="1000">
              <a:solidFill>
                <a:srgbClr val="02BDC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02BDC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2BDC7"/>
              </a:solidFill>
            </a:endParaRPr>
          </a:p>
        </p:txBody>
      </p:sp>
      <p:sp>
        <p:nvSpPr>
          <p:cNvPr id="467" name="Google Shape;467;p21"/>
          <p:cNvSpPr txBox="1">
            <a:spLocks noGrp="1"/>
          </p:cNvSpPr>
          <p:nvPr>
            <p:ph type="body" idx="1"/>
          </p:nvPr>
        </p:nvSpPr>
        <p:spPr>
          <a:xfrm>
            <a:off x="3212125" y="1722375"/>
            <a:ext cx="1829400" cy="19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rgbClr val="000000"/>
                </a:solidFill>
              </a:rPr>
              <a:t>We will be writing a letter to our future self. This activity is a great way to enhance your self-awareness and to get you thinking more about your future goals. </a:t>
            </a: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>
              <a:solidFill>
                <a:srgbClr val="4A5C65"/>
              </a:solidFill>
            </a:endParaRPr>
          </a:p>
        </p:txBody>
      </p:sp>
      <p:sp>
        <p:nvSpPr>
          <p:cNvPr id="468" name="Google Shape;468;p2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69" name="Google Shape;469;p21"/>
          <p:cNvSpPr txBox="1"/>
          <p:nvPr/>
        </p:nvSpPr>
        <p:spPr>
          <a:xfrm>
            <a:off x="5651500" y="1762150"/>
            <a:ext cx="2175000" cy="19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We will be using the following website to write our letter: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https://www.futureme.org/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Select a date, put in your email and the website will email your letter to you on the date that you specified!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2"/>
          <p:cNvSpPr txBox="1">
            <a:spLocks noGrp="1"/>
          </p:cNvSpPr>
          <p:nvPr>
            <p:ph type="title" idx="4294967295"/>
          </p:nvPr>
        </p:nvSpPr>
        <p:spPr>
          <a:xfrm>
            <a:off x="2194950" y="1881750"/>
            <a:ext cx="4754100" cy="13800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resources at UMBC can help me start achieving my goals?</a:t>
            </a:r>
            <a:endParaRPr>
              <a:solidFill>
                <a:srgbClr val="02BDC7"/>
              </a:solidFill>
            </a:endParaRPr>
          </a:p>
        </p:txBody>
      </p:sp>
      <p:sp>
        <p:nvSpPr>
          <p:cNvPr id="475" name="Google Shape;475;p2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3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Career Center</a:t>
            </a:r>
            <a:endParaRPr/>
          </a:p>
        </p:txBody>
      </p:sp>
      <p:sp>
        <p:nvSpPr>
          <p:cNvPr id="481" name="Google Shape;481;p23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Utilize the Career Center to land an internship, a part-time job or a full-time job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Schedule an appointment with resume/cover letter review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Information on upcoming events with potential employers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Interviewing and networking tips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And much more!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"/>
          <p:cNvSpPr/>
          <p:nvPr/>
        </p:nvSpPr>
        <p:spPr>
          <a:xfrm>
            <a:off x="4600946" y="623036"/>
            <a:ext cx="1863608" cy="3921828"/>
          </a:xfrm>
          <a:custGeom>
            <a:avLst/>
            <a:gdLst/>
            <a:ahLst/>
            <a:cxnLst/>
            <a:rect l="l" t="t" r="r" b="b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rgbClr val="A6BCC9"/>
          </a:solidFill>
          <a:ln w="9525" cap="flat" cmpd="sng">
            <a:solidFill>
              <a:srgbClr val="DEE9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4"/>
          <p:cNvSpPr/>
          <p:nvPr/>
        </p:nvSpPr>
        <p:spPr>
          <a:xfrm>
            <a:off x="4732675" y="1188850"/>
            <a:ext cx="1589700" cy="28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BCC9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Place your screenshot here</a:t>
            </a:r>
            <a:endParaRPr sz="1000">
              <a:solidFill>
                <a:srgbClr val="A6BCC9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488" name="Google Shape;488;p24"/>
          <p:cNvSpPr txBox="1">
            <a:spLocks noGrp="1"/>
          </p:cNvSpPr>
          <p:nvPr>
            <p:ph type="body" idx="4294967295"/>
          </p:nvPr>
        </p:nvSpPr>
        <p:spPr>
          <a:xfrm>
            <a:off x="1008050" y="411175"/>
            <a:ext cx="3333900" cy="4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2BDC7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Gain experience now!</a:t>
            </a:r>
            <a:endParaRPr sz="1800" dirty="0">
              <a:solidFill>
                <a:srgbClr val="02BDC7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" sz="1500" dirty="0"/>
              <a:t>You can use the UMBCworks app on your phone to find jobs and internships on the go! These experiences can help you land that dream job in the future! 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 dirty="0"/>
              <a:t>Most jobs are not published, so make sure you work on your networking skills to find out about new opportunities!</a:t>
            </a:r>
            <a:endParaRPr sz="1500" dirty="0"/>
          </a:p>
        </p:txBody>
      </p:sp>
      <p:pic>
        <p:nvPicPr>
          <p:cNvPr id="489" name="Google Shape;4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7900" y="1154960"/>
            <a:ext cx="1589701" cy="2826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Microsoft Office PowerPoint</Application>
  <PresentationFormat>On-screen Show (16:9)</PresentationFormat>
  <Paragraphs>103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Lato Light</vt:lpstr>
      <vt:lpstr>Montserrat</vt:lpstr>
      <vt:lpstr>Montserrat Medium</vt:lpstr>
      <vt:lpstr>Barlow Semi Condensed Light</vt:lpstr>
      <vt:lpstr>Roboto Slab Regular</vt:lpstr>
      <vt:lpstr>Arial</vt:lpstr>
      <vt:lpstr>Lato</vt:lpstr>
      <vt:lpstr>Barlow Semi Condensed</vt:lpstr>
      <vt:lpstr>Muli</vt:lpstr>
      <vt:lpstr>Kent template</vt:lpstr>
      <vt:lpstr>Letter to my Future Self</vt:lpstr>
      <vt:lpstr>PowerPoint Presentation</vt:lpstr>
      <vt:lpstr>PowerPoint Presentation</vt:lpstr>
      <vt:lpstr>PowerPoint Presentation</vt:lpstr>
      <vt:lpstr>PowerPoint Presentation</vt:lpstr>
      <vt:lpstr>What we will be doing today</vt:lpstr>
      <vt:lpstr>What resources at UMBC can help me start achieving my goals?</vt:lpstr>
      <vt:lpstr>The Career Center</vt:lpstr>
      <vt:lpstr>PowerPoint Presentation</vt:lpstr>
      <vt:lpstr>UMBC Financial Smarts</vt:lpstr>
      <vt:lpstr>PowerPoint Presentation</vt:lpstr>
      <vt:lpstr>PowerPoint Presentation</vt:lpstr>
      <vt:lpstr>It is good to have more than one stream of income</vt:lpstr>
      <vt:lpstr>PowerPoint Presentation</vt:lpstr>
      <vt:lpstr>PowerPoint Presentation</vt:lpstr>
      <vt:lpstr>Thanks for Listening!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 to my Future Self</dc:title>
  <cp:lastModifiedBy>Kayleigh Nelson</cp:lastModifiedBy>
  <cp:revision>1</cp:revision>
  <dcterms:modified xsi:type="dcterms:W3CDTF">2021-01-29T19:08:35Z</dcterms:modified>
</cp:coreProperties>
</file>